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62" r:id="rId3"/>
    <p:sldId id="263" r:id="rId4"/>
    <p:sldId id="257" r:id="rId5"/>
    <p:sldId id="264" r:id="rId6"/>
    <p:sldId id="265" r:id="rId7"/>
    <p:sldId id="266" r:id="rId8"/>
    <p:sldId id="267" r:id="rId9"/>
    <p:sldId id="268" r:id="rId10"/>
    <p:sldId id="269"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9CDA94-31D8-46C2-B9F8-654F76CFBE0C}">
          <p14:sldIdLst>
            <p14:sldId id="262"/>
            <p14:sldId id="263"/>
            <p14:sldId id="257"/>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049" autoAdjust="0"/>
  </p:normalViewPr>
  <p:slideViewPr>
    <p:cSldViewPr snapToGrid="0">
      <p:cViewPr varScale="1">
        <p:scale>
          <a:sx n="70" d="100"/>
          <a:sy n="70" d="100"/>
        </p:scale>
        <p:origin x="528"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7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Solo titolo">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836C3DC4-7416-4579-9D67-8ECE91F5B0F5}"/>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4" name="Segnaposto piè di pagina 3">
            <a:extLst>
              <a:ext uri="{FF2B5EF4-FFF2-40B4-BE49-F238E27FC236}">
                <a16:creationId xmlns:a16="http://schemas.microsoft.com/office/drawing/2014/main" id="{80CE8022-FE86-4C6F-B468-15940D2E41C5}"/>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A470B68C-7CB2-4F15-800D-B2A2C62C0EF2}"/>
              </a:ext>
            </a:extLst>
          </p:cNvPr>
          <p:cNvSpPr>
            <a:spLocks noGrp="1"/>
          </p:cNvSpPr>
          <p:nvPr>
            <p:ph type="sldNum" sz="quarter" idx="12"/>
          </p:nvPr>
        </p:nvSpPr>
        <p:spPr/>
        <p:txBody>
          <a:bodyPr/>
          <a:lstStyle/>
          <a:p>
            <a:fld id="{4E3F8AB9-A994-483C-B99F-B5DF1909891D}" type="slidenum">
              <a:rPr lang="en-US" smtClean="0"/>
              <a:t>‹#›</a:t>
            </a:fld>
            <a:endParaRPr lang="en-US"/>
          </a:p>
        </p:txBody>
      </p:sp>
      <p:sp>
        <p:nvSpPr>
          <p:cNvPr id="6" name="Rettangolo 5">
            <a:extLst>
              <a:ext uri="{FF2B5EF4-FFF2-40B4-BE49-F238E27FC236}">
                <a16:creationId xmlns:a16="http://schemas.microsoft.com/office/drawing/2014/main" id="{57B139BE-E778-5548-ABC4-67BF7A77857C}"/>
              </a:ext>
            </a:extLst>
          </p:cNvPr>
          <p:cNvSpPr/>
          <p:nvPr userDrawn="1"/>
        </p:nvSpPr>
        <p:spPr>
          <a:xfrm>
            <a:off x="596895" y="0"/>
            <a:ext cx="11595102" cy="982494"/>
          </a:xfrm>
          <a:prstGeom prst="rect">
            <a:avLst/>
          </a:prstGeom>
          <a:solidFill>
            <a:srgbClr val="822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llaDiTesto 6">
            <a:extLst>
              <a:ext uri="{FF2B5EF4-FFF2-40B4-BE49-F238E27FC236}">
                <a16:creationId xmlns:a16="http://schemas.microsoft.com/office/drawing/2014/main" id="{3081C9D6-6754-3444-8BC8-CC916086692A}"/>
              </a:ext>
            </a:extLst>
          </p:cNvPr>
          <p:cNvSpPr txBox="1"/>
          <p:nvPr userDrawn="1"/>
        </p:nvSpPr>
        <p:spPr>
          <a:xfrm rot="16200000">
            <a:off x="-2326223" y="3689635"/>
            <a:ext cx="5197705" cy="369332"/>
          </a:xfrm>
          <a:prstGeom prst="rect">
            <a:avLst/>
          </a:prstGeom>
          <a:noFill/>
        </p:spPr>
        <p:txBody>
          <a:bodyPr wrap="none" rtlCol="0">
            <a:spAutoFit/>
          </a:bodyPr>
          <a:lstStyle/>
          <a:p>
            <a:r>
              <a:rPr lang="it-IT" dirty="0">
                <a:solidFill>
                  <a:schemeClr val="bg1">
                    <a:lumMod val="65000"/>
                  </a:schemeClr>
                </a:solidFill>
                <a:latin typeface="Humnst777 BT" panose="020B0603030504020204" pitchFamily="34" charset="0"/>
              </a:rPr>
              <a:t>Second International </a:t>
            </a:r>
            <a:r>
              <a:rPr lang="it-IT" dirty="0" err="1">
                <a:solidFill>
                  <a:schemeClr val="bg1">
                    <a:lumMod val="65000"/>
                  </a:schemeClr>
                </a:solidFill>
                <a:latin typeface="Humnst777 BT" panose="020B0603030504020204" pitchFamily="34" charset="0"/>
              </a:rPr>
              <a:t>Nonlinear</a:t>
            </a:r>
            <a:r>
              <a:rPr lang="it-IT" dirty="0">
                <a:solidFill>
                  <a:schemeClr val="bg1">
                    <a:lumMod val="65000"/>
                  </a:schemeClr>
                </a:solidFill>
                <a:latin typeface="Humnst777 BT" panose="020B0603030504020204" pitchFamily="34" charset="0"/>
              </a:rPr>
              <a:t> Dynamics Conference</a:t>
            </a:r>
            <a:endParaRPr lang="en-US" dirty="0">
              <a:solidFill>
                <a:schemeClr val="bg1">
                  <a:lumMod val="65000"/>
                </a:schemeClr>
              </a:solidFill>
              <a:latin typeface="Humnst777 BT" panose="020B0603030504020204" pitchFamily="34" charset="0"/>
            </a:endParaRPr>
          </a:p>
        </p:txBody>
      </p:sp>
      <p:pic>
        <p:nvPicPr>
          <p:cNvPr id="8" name="Immagine 7">
            <a:extLst>
              <a:ext uri="{FF2B5EF4-FFF2-40B4-BE49-F238E27FC236}">
                <a16:creationId xmlns:a16="http://schemas.microsoft.com/office/drawing/2014/main" id="{8EAD164C-1162-9C4D-8373-161E79BDF4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013" y="88129"/>
            <a:ext cx="1236799" cy="822210"/>
          </a:xfrm>
          <a:prstGeom prst="rect">
            <a:avLst/>
          </a:prstGeom>
        </p:spPr>
      </p:pic>
      <p:sp>
        <p:nvSpPr>
          <p:cNvPr id="9" name="CasellaDiTesto 8">
            <a:extLst>
              <a:ext uri="{FF2B5EF4-FFF2-40B4-BE49-F238E27FC236}">
                <a16:creationId xmlns:a16="http://schemas.microsoft.com/office/drawing/2014/main" id="{79C1784A-C7F5-AA44-918E-02B74238A661}"/>
              </a:ext>
            </a:extLst>
          </p:cNvPr>
          <p:cNvSpPr txBox="1"/>
          <p:nvPr userDrawn="1"/>
        </p:nvSpPr>
        <p:spPr>
          <a:xfrm>
            <a:off x="1076724" y="387119"/>
            <a:ext cx="2185214" cy="400110"/>
          </a:xfrm>
          <a:prstGeom prst="rect">
            <a:avLst/>
          </a:prstGeom>
          <a:noFill/>
        </p:spPr>
        <p:txBody>
          <a:bodyPr wrap="none" rtlCol="0">
            <a:spAutoFit/>
          </a:bodyPr>
          <a:lstStyle/>
          <a:p>
            <a:r>
              <a:rPr lang="it-IT" sz="2000" b="1" dirty="0">
                <a:solidFill>
                  <a:schemeClr val="bg1"/>
                </a:solidFill>
                <a:latin typeface="Palatino Linotype" panose="02040502050505030304" pitchFamily="18" charset="0"/>
              </a:rPr>
              <a:t>NODYCON 2021</a:t>
            </a:r>
            <a:endParaRPr lang="en-US" sz="2000" b="1" dirty="0">
              <a:solidFill>
                <a:schemeClr val="bg1"/>
              </a:solidFill>
              <a:latin typeface="Palatino Linotype" panose="02040502050505030304" pitchFamily="18" charset="0"/>
            </a:endParaRPr>
          </a:p>
        </p:txBody>
      </p:sp>
      <p:sp>
        <p:nvSpPr>
          <p:cNvPr id="2" name="Titolo 1">
            <a:extLst>
              <a:ext uri="{FF2B5EF4-FFF2-40B4-BE49-F238E27FC236}">
                <a16:creationId xmlns:a16="http://schemas.microsoft.com/office/drawing/2014/main" id="{126794A1-F3B7-40AE-975B-037E89885DCA}"/>
              </a:ext>
            </a:extLst>
          </p:cNvPr>
          <p:cNvSpPr>
            <a:spLocks noGrp="1"/>
          </p:cNvSpPr>
          <p:nvPr>
            <p:ph type="title" hasCustomPrompt="1"/>
          </p:nvPr>
        </p:nvSpPr>
        <p:spPr>
          <a:xfrm>
            <a:off x="3472404" y="266218"/>
            <a:ext cx="8275900" cy="532436"/>
          </a:xfrm>
        </p:spPr>
        <p:txBody>
          <a:bodyPr>
            <a:noAutofit/>
          </a:bodyPr>
          <a:lstStyle>
            <a:lvl1pPr>
              <a:defRPr sz="4000" b="1">
                <a:solidFill>
                  <a:schemeClr val="bg1"/>
                </a:solidFill>
              </a:defRPr>
            </a:lvl1pPr>
          </a:lstStyle>
          <a:p>
            <a:r>
              <a:rPr lang="it-IT" dirty="0"/>
              <a:t>Slide </a:t>
            </a:r>
            <a:r>
              <a:rPr lang="it-IT" dirty="0" err="1"/>
              <a:t>title</a:t>
            </a:r>
            <a:r>
              <a:rPr lang="it-IT" dirty="0"/>
              <a:t> </a:t>
            </a:r>
            <a:r>
              <a:rPr lang="it-IT" dirty="0" err="1"/>
              <a:t>here</a:t>
            </a:r>
            <a:endParaRPr lang="en-US" dirty="0"/>
          </a:p>
        </p:txBody>
      </p:sp>
    </p:spTree>
    <p:extLst>
      <p:ext uri="{BB962C8B-B14F-4D97-AF65-F5344CB8AC3E}">
        <p14:creationId xmlns:p14="http://schemas.microsoft.com/office/powerpoint/2010/main" val="1233567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4334C2-CA30-4CA2-99DE-E6D91BF7B18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47A14095-91CB-4138-9F4C-AECA308294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B7AE8BB4-26D7-46D8-9321-6E68BAE74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8900335-BD50-4EE8-8E76-2E3B20527AF1}"/>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6" name="Segnaposto piè di pagina 5">
            <a:extLst>
              <a:ext uri="{FF2B5EF4-FFF2-40B4-BE49-F238E27FC236}">
                <a16:creationId xmlns:a16="http://schemas.microsoft.com/office/drawing/2014/main" id="{BDE4F95C-44DB-48AB-8BAE-10B0D6E27B4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0C59F751-0287-463A-9D63-393104D1DCAF}"/>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176001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ED8B28-0EE4-4CD2-A41E-DDADE6C9D5E9}"/>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9052FF67-4B47-4B94-B0C8-1D6AFE98DC3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C45F94C-C5C1-4B52-B08B-2CAD0FD01967}"/>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5" name="Segnaposto piè di pagina 4">
            <a:extLst>
              <a:ext uri="{FF2B5EF4-FFF2-40B4-BE49-F238E27FC236}">
                <a16:creationId xmlns:a16="http://schemas.microsoft.com/office/drawing/2014/main" id="{F7E6E4F6-7438-42E5-873E-69FB01C58BC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F22CD10-21C0-4267-91BC-498A3AA970E3}"/>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3644107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87B81E9-6797-406C-8BD5-695579A6037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99BB0F4A-E036-4429-8510-B138FFE3EE1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64F79A0A-09A8-48A3-AB01-4ED9BE0E5C98}"/>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5" name="Segnaposto piè di pagina 4">
            <a:extLst>
              <a:ext uri="{FF2B5EF4-FFF2-40B4-BE49-F238E27FC236}">
                <a16:creationId xmlns:a16="http://schemas.microsoft.com/office/drawing/2014/main" id="{07720D31-04BB-433C-A12D-472A721E26A1}"/>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F7BECE6-A9DB-453B-96A3-8E398C8052A4}"/>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523909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EA554744-CEF4-4A04-B66D-FD2AF025F81E}"/>
              </a:ext>
            </a:extLst>
          </p:cNvPr>
          <p:cNvSpPr/>
          <p:nvPr userDrawn="1"/>
        </p:nvSpPr>
        <p:spPr>
          <a:xfrm>
            <a:off x="596895" y="0"/>
            <a:ext cx="11595102" cy="982494"/>
          </a:xfrm>
          <a:prstGeom prst="rect">
            <a:avLst/>
          </a:prstGeom>
          <a:solidFill>
            <a:srgbClr val="822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85C429F8-B34A-40D7-BD51-0EE333B745C1}"/>
              </a:ext>
            </a:extLst>
          </p:cNvPr>
          <p:cNvSpPr txBox="1"/>
          <p:nvPr userDrawn="1"/>
        </p:nvSpPr>
        <p:spPr>
          <a:xfrm rot="16200000">
            <a:off x="-2427790" y="3689635"/>
            <a:ext cx="5400837" cy="369332"/>
          </a:xfrm>
          <a:prstGeom prst="rect">
            <a:avLst/>
          </a:prstGeom>
          <a:noFill/>
        </p:spPr>
        <p:txBody>
          <a:bodyPr wrap="none" rtlCol="0">
            <a:spAutoFit/>
          </a:bodyPr>
          <a:lstStyle/>
          <a:p>
            <a:r>
              <a:rPr lang="it-IT" dirty="0">
                <a:solidFill>
                  <a:schemeClr val="bg1">
                    <a:lumMod val="65000"/>
                  </a:schemeClr>
                </a:solidFill>
                <a:latin typeface="Humnst777 BT" panose="020B0603030504020204" pitchFamily="34" charset="0"/>
              </a:rPr>
              <a:t>First International </a:t>
            </a:r>
            <a:r>
              <a:rPr lang="it-IT" dirty="0" err="1">
                <a:solidFill>
                  <a:schemeClr val="bg1">
                    <a:lumMod val="65000"/>
                  </a:schemeClr>
                </a:solidFill>
                <a:latin typeface="Humnst777 BT" panose="020B0603030504020204" pitchFamily="34" charset="0"/>
              </a:rPr>
              <a:t>Nonlinear</a:t>
            </a:r>
            <a:r>
              <a:rPr lang="it-IT" dirty="0">
                <a:solidFill>
                  <a:schemeClr val="bg1">
                    <a:lumMod val="65000"/>
                  </a:schemeClr>
                </a:solidFill>
                <a:latin typeface="Humnst777 BT" panose="020B0603030504020204" pitchFamily="34" charset="0"/>
              </a:rPr>
              <a:t> Dynamics Conference</a:t>
            </a:r>
            <a:endParaRPr lang="en-US" dirty="0">
              <a:solidFill>
                <a:schemeClr val="bg1">
                  <a:lumMod val="65000"/>
                </a:schemeClr>
              </a:solidFill>
              <a:latin typeface="Humnst777 BT" panose="020B0603030504020204" pitchFamily="34" charset="0"/>
            </a:endParaRPr>
          </a:p>
        </p:txBody>
      </p:sp>
      <p:pic>
        <p:nvPicPr>
          <p:cNvPr id="9" name="Immagine 8">
            <a:extLst>
              <a:ext uri="{FF2B5EF4-FFF2-40B4-BE49-F238E27FC236}">
                <a16:creationId xmlns:a16="http://schemas.microsoft.com/office/drawing/2014/main" id="{FE2E949D-692D-488D-9781-84A63A49D4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013" y="88129"/>
            <a:ext cx="1236799" cy="822210"/>
          </a:xfrm>
          <a:prstGeom prst="rect">
            <a:avLst/>
          </a:prstGeom>
        </p:spPr>
      </p:pic>
      <p:sp>
        <p:nvSpPr>
          <p:cNvPr id="10" name="CasellaDiTesto 9">
            <a:extLst>
              <a:ext uri="{FF2B5EF4-FFF2-40B4-BE49-F238E27FC236}">
                <a16:creationId xmlns:a16="http://schemas.microsoft.com/office/drawing/2014/main" id="{5C4F7324-5C2A-4114-AA97-C9EF5132A261}"/>
              </a:ext>
            </a:extLst>
          </p:cNvPr>
          <p:cNvSpPr txBox="1"/>
          <p:nvPr userDrawn="1"/>
        </p:nvSpPr>
        <p:spPr>
          <a:xfrm>
            <a:off x="1076724" y="387119"/>
            <a:ext cx="2988319" cy="523220"/>
          </a:xfrm>
          <a:prstGeom prst="rect">
            <a:avLst/>
          </a:prstGeom>
          <a:noFill/>
        </p:spPr>
        <p:txBody>
          <a:bodyPr wrap="none" rtlCol="0">
            <a:spAutoFit/>
          </a:bodyPr>
          <a:lstStyle/>
          <a:p>
            <a:r>
              <a:rPr lang="it-IT" sz="2800" b="1" dirty="0">
                <a:solidFill>
                  <a:schemeClr val="bg1"/>
                </a:solidFill>
                <a:latin typeface="Palatino Linotype" panose="02040502050505030304" pitchFamily="18" charset="0"/>
              </a:rPr>
              <a:t>NODYCON 2019</a:t>
            </a:r>
            <a:endParaRPr lang="en-US" sz="2800" b="1" dirty="0">
              <a:solidFill>
                <a:schemeClr val="bg1"/>
              </a:solidFill>
              <a:latin typeface="Palatino Linotype" panose="02040502050505030304" pitchFamily="18" charset="0"/>
            </a:endParaRPr>
          </a:p>
        </p:txBody>
      </p:sp>
      <p:pic>
        <p:nvPicPr>
          <p:cNvPr id="11" name="Immagine 10">
            <a:extLst>
              <a:ext uri="{FF2B5EF4-FFF2-40B4-BE49-F238E27FC236}">
                <a16:creationId xmlns:a16="http://schemas.microsoft.com/office/drawing/2014/main" id="{5E076A1C-F59A-444B-A398-448E9C10C4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52890" y="-1348746"/>
            <a:ext cx="9397003" cy="5849124"/>
          </a:xfrm>
          <a:prstGeom prst="rect">
            <a:avLst/>
          </a:prstGeom>
        </p:spPr>
      </p:pic>
      <p:sp>
        <p:nvSpPr>
          <p:cNvPr id="12" name="Rettangolo 11">
            <a:extLst>
              <a:ext uri="{FF2B5EF4-FFF2-40B4-BE49-F238E27FC236}">
                <a16:creationId xmlns:a16="http://schemas.microsoft.com/office/drawing/2014/main" id="{D04F38CD-87CD-4B07-95B9-F50F118E8D2C}"/>
              </a:ext>
            </a:extLst>
          </p:cNvPr>
          <p:cNvSpPr/>
          <p:nvPr userDrawn="1"/>
        </p:nvSpPr>
        <p:spPr>
          <a:xfrm>
            <a:off x="596895" y="982494"/>
            <a:ext cx="11595102" cy="587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Tree>
    <p:extLst>
      <p:ext uri="{BB962C8B-B14F-4D97-AF65-F5344CB8AC3E}">
        <p14:creationId xmlns:p14="http://schemas.microsoft.com/office/powerpoint/2010/main" val="1141681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CCC486-53AB-5C48-983C-C2215C58A87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062DE37-E4F0-D048-A661-35C12D741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53D5496-63C6-4F4B-B5EE-25217798F4FB}"/>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5" name="Segnaposto piè di pagina 4">
            <a:extLst>
              <a:ext uri="{FF2B5EF4-FFF2-40B4-BE49-F238E27FC236}">
                <a16:creationId xmlns:a16="http://schemas.microsoft.com/office/drawing/2014/main" id="{67ED38FD-D41D-9143-BBE1-9EC00D9B545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546E592-8106-5F41-82F7-A12F9708E700}"/>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144992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527CE3-8A0A-5447-AB77-FFDE1A24692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8FDB2E-71A7-3D45-B91D-06E237C888C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2B1B29A-D853-E541-8375-F2B5A38AF5ED}"/>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5" name="Segnaposto piè di pagina 4">
            <a:extLst>
              <a:ext uri="{FF2B5EF4-FFF2-40B4-BE49-F238E27FC236}">
                <a16:creationId xmlns:a16="http://schemas.microsoft.com/office/drawing/2014/main" id="{5A2A882A-2629-464D-809D-943F0C6B2FF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85436F0-6615-C841-A1EF-F4C88A8C949F}"/>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1978642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6431F0-95AB-0D46-A2E7-DB1C4D32F8B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91CC123-69A8-3841-B6B4-D6CEE5265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2C522E0-5B82-2745-9544-D28DD82547E0}"/>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5" name="Segnaposto piè di pagina 4">
            <a:extLst>
              <a:ext uri="{FF2B5EF4-FFF2-40B4-BE49-F238E27FC236}">
                <a16:creationId xmlns:a16="http://schemas.microsoft.com/office/drawing/2014/main" id="{FA1811A8-DACB-8A4D-9F6E-7A0B513D3BF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C4A9E7-3CF9-004D-A647-7375A017C6C2}"/>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2554194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B1F676-A0DD-2F49-9E8F-36538AA100C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F57F07C-7804-C442-9E25-CEE3E2167BF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D6E4A35-D705-F041-B4E4-A2D968F80A3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F790A22-7403-E749-B0E1-4052D3BD5258}"/>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6" name="Segnaposto piè di pagina 5">
            <a:extLst>
              <a:ext uri="{FF2B5EF4-FFF2-40B4-BE49-F238E27FC236}">
                <a16:creationId xmlns:a16="http://schemas.microsoft.com/office/drawing/2014/main" id="{5BB8610E-B5D5-AF4A-87F7-8480D70D644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FE95E9E-1B03-2E44-BBA9-A130B10B53DF}"/>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3801333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C379D-9F14-5F48-AD60-C7A4F6A3163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1D85B6E-A22E-7641-8D9A-A9A98E328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42C32F-21F8-A245-838F-8A0753E7262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D7853E0-570B-834A-89A9-3758439F1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7966F7D-333A-514C-9377-3CE13D05E43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F65C55E-CEBA-E445-B636-015287AA406F}"/>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8" name="Segnaposto piè di pagina 7">
            <a:extLst>
              <a:ext uri="{FF2B5EF4-FFF2-40B4-BE49-F238E27FC236}">
                <a16:creationId xmlns:a16="http://schemas.microsoft.com/office/drawing/2014/main" id="{9E6FC32B-AC4A-9244-B3BB-5BB34A539E7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E128545-11C5-4548-948C-0250F46C93FB}"/>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4006744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6AA834-1160-1D41-A456-41D512BBB11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82C1B10-28BF-084B-BFB4-04F3D0B9A2EB}"/>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4" name="Segnaposto piè di pagina 3">
            <a:extLst>
              <a:ext uri="{FF2B5EF4-FFF2-40B4-BE49-F238E27FC236}">
                <a16:creationId xmlns:a16="http://schemas.microsoft.com/office/drawing/2014/main" id="{D20458C7-2F57-0841-A537-2A3796ED5C4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8503665C-1019-F940-AFDB-ADDBF466B374}"/>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266324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A534C5-FC26-DD47-A645-E39B8738315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59FE278-AE9D-A640-AF8F-64C20CA1B0E3}"/>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4" name="Segnaposto piè di pagina 3">
            <a:extLst>
              <a:ext uri="{FF2B5EF4-FFF2-40B4-BE49-F238E27FC236}">
                <a16:creationId xmlns:a16="http://schemas.microsoft.com/office/drawing/2014/main" id="{0F26163D-9C25-7D40-B15E-5E1DA9A7DBB2}"/>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E1384FA5-938C-CC4A-96BC-12CC4D2A2228}"/>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4266442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E007FB2-FB97-6F43-8B41-E5785A09F644}"/>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3" name="Segnaposto piè di pagina 2">
            <a:extLst>
              <a:ext uri="{FF2B5EF4-FFF2-40B4-BE49-F238E27FC236}">
                <a16:creationId xmlns:a16="http://schemas.microsoft.com/office/drawing/2014/main" id="{139C5AD4-ECFE-8F47-BE11-83CCB3B74DE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F1BB25D-5F95-E544-B6E3-2BDA3929D898}"/>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3672971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FDC1CE-21D4-2F42-B63D-E692A6D9382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4D238AA-2E14-7648-A3EA-BA71D4A55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5B0DE19-7C98-6242-8B57-6574C6AC3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D4F0667-5F3F-DB4D-9945-9613D91EE51A}"/>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6" name="Segnaposto piè di pagina 5">
            <a:extLst>
              <a:ext uri="{FF2B5EF4-FFF2-40B4-BE49-F238E27FC236}">
                <a16:creationId xmlns:a16="http://schemas.microsoft.com/office/drawing/2014/main" id="{B0EA89BE-9B54-0E43-A6B1-B13B71501D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C7B36BC-B6F0-4049-BDAE-9EA6E03BB348}"/>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521339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B3A3CF-C9BB-B541-A112-6D03C2E32FB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08FFE91-4823-3E4D-9E59-8080FD8CA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FC0D1F5-9C85-9E44-821D-1E668DA74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1A3EC02-783B-0E46-9A32-C7DA9053ABA7}"/>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6" name="Segnaposto piè di pagina 5">
            <a:extLst>
              <a:ext uri="{FF2B5EF4-FFF2-40B4-BE49-F238E27FC236}">
                <a16:creationId xmlns:a16="http://schemas.microsoft.com/office/drawing/2014/main" id="{51F8CF89-719F-1F40-BB76-3AE3CB1B7F0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9ED2CF0-140F-6246-BE75-A7AB9DC18AFF}"/>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714391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F8746D-2471-FA4F-AB19-A43E26C4462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C3F377F-71EC-C44E-9CBF-E34EE65EAE3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86F9819-7CA9-0D40-BC74-082FC614A928}"/>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5" name="Segnaposto piè di pagina 4">
            <a:extLst>
              <a:ext uri="{FF2B5EF4-FFF2-40B4-BE49-F238E27FC236}">
                <a16:creationId xmlns:a16="http://schemas.microsoft.com/office/drawing/2014/main" id="{FEE00FA2-B3E5-F543-AFB3-0171265124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3AE4DA-BDBA-4D4D-9ECC-03F874F919F2}"/>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436363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5C2148C-94B9-E641-819C-80A0BB3D27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551C36E-C90F-7441-9FF4-28033E38911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B88B72-96D6-3B4C-B8F4-0ADD18B981A4}"/>
              </a:ext>
            </a:extLst>
          </p:cNvPr>
          <p:cNvSpPr>
            <a:spLocks noGrp="1"/>
          </p:cNvSpPr>
          <p:nvPr>
            <p:ph type="dt" sz="half" idx="10"/>
          </p:nvPr>
        </p:nvSpPr>
        <p:spPr/>
        <p:txBody>
          <a:bodyPr/>
          <a:lstStyle/>
          <a:p>
            <a:fld id="{497CF703-9FC5-0C49-9352-AD5432947135}" type="datetimeFigureOut">
              <a:rPr lang="it-IT" smtClean="0"/>
              <a:t>05/06/2023</a:t>
            </a:fld>
            <a:endParaRPr lang="it-IT"/>
          </a:p>
        </p:txBody>
      </p:sp>
      <p:sp>
        <p:nvSpPr>
          <p:cNvPr id="5" name="Segnaposto piè di pagina 4">
            <a:extLst>
              <a:ext uri="{FF2B5EF4-FFF2-40B4-BE49-F238E27FC236}">
                <a16:creationId xmlns:a16="http://schemas.microsoft.com/office/drawing/2014/main" id="{3737FEE1-ED37-6E42-A09A-6475D2C441D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D39D9E7-2A40-A846-8364-A6F1CD9FC5C6}"/>
              </a:ext>
            </a:extLst>
          </p:cNvPr>
          <p:cNvSpPr>
            <a:spLocks noGrp="1"/>
          </p:cNvSpPr>
          <p:nvPr>
            <p:ph type="sldNum" sz="quarter" idx="12"/>
          </p:nvPr>
        </p:nvSpPr>
        <p:spPr/>
        <p:txBody>
          <a:bodyPr/>
          <a:lstStyle/>
          <a:p>
            <a:fld id="{76B7740C-B4AB-3445-8457-08B28DDFE53E}" type="slidenum">
              <a:rPr lang="it-IT" smtClean="0"/>
              <a:t>‹#›</a:t>
            </a:fld>
            <a:endParaRPr lang="it-IT"/>
          </a:p>
        </p:txBody>
      </p:sp>
    </p:spTree>
    <p:extLst>
      <p:ext uri="{BB962C8B-B14F-4D97-AF65-F5344CB8AC3E}">
        <p14:creationId xmlns:p14="http://schemas.microsoft.com/office/powerpoint/2010/main" val="110630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A600A-5F97-425D-9AF1-5644A1F97FB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61B09EAD-4CB6-4B04-9937-49051FA5B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7E395270-9585-485A-B992-1E58D2F74F34}"/>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5" name="Segnaposto piè di pagina 4">
            <a:extLst>
              <a:ext uri="{FF2B5EF4-FFF2-40B4-BE49-F238E27FC236}">
                <a16:creationId xmlns:a16="http://schemas.microsoft.com/office/drawing/2014/main" id="{2E56F3E1-D91E-4E4A-B46C-AB40CBBACF09}"/>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3163FBA4-BD7C-4BA8-AC7A-EBEA8668DD63}"/>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523196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C91B7-F59E-43BB-8535-D822A06E601C}"/>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053DE1A-67BE-4A3C-A31D-08A14A285F7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189E719D-06DF-42F8-9421-8BCFBEDB936B}"/>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5" name="Segnaposto piè di pagina 4">
            <a:extLst>
              <a:ext uri="{FF2B5EF4-FFF2-40B4-BE49-F238E27FC236}">
                <a16:creationId xmlns:a16="http://schemas.microsoft.com/office/drawing/2014/main" id="{C3A41DEB-83B9-43F9-97ED-3B8C2230526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4185F6F7-DC3A-46DA-8A7A-768B435693AC}"/>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43720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515257-F62F-4868-8A00-4A785AE9B1B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BA815FBA-B28D-41C2-9EBE-50462E176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EBF4A8C-6D95-44E0-9FAD-420442C6AB92}"/>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5" name="Segnaposto piè di pagina 4">
            <a:extLst>
              <a:ext uri="{FF2B5EF4-FFF2-40B4-BE49-F238E27FC236}">
                <a16:creationId xmlns:a16="http://schemas.microsoft.com/office/drawing/2014/main" id="{22A60EB1-3539-4555-B46F-984E64016112}"/>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94E06AA8-E7B3-4C8E-8F0E-AAD49D5C019D}"/>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2671133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A5170-FA8E-4136-BC59-7AD5BD3C098D}"/>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3B72D94-BD18-4AE2-A9FC-90117D55D8C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13D60316-2851-4FC6-9232-E093D7CAB3E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5124427-7064-4C44-BA07-556DC98CB159}"/>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6" name="Segnaposto piè di pagina 5">
            <a:extLst>
              <a:ext uri="{FF2B5EF4-FFF2-40B4-BE49-F238E27FC236}">
                <a16:creationId xmlns:a16="http://schemas.microsoft.com/office/drawing/2014/main" id="{9EEB5CA5-3F6C-4884-AD73-5A2D6CD5E6D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73CFF2DE-E780-4324-83E1-3CB4D25A32E9}"/>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1232465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0BFAF-CA34-4084-9AC5-E8C6D0595DD7}"/>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04659D69-D73E-4789-AA22-F1F9F8DA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74C3007-5361-4702-ABCD-07FE4A71FB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E7FFB1A-EC4B-45D2-8A71-0D3264DDB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597A604-7BFE-4A87-93AF-7D33DD33C45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F7A651E8-7D4A-415A-857B-14FD9058C33E}"/>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8" name="Segnaposto piè di pagina 7">
            <a:extLst>
              <a:ext uri="{FF2B5EF4-FFF2-40B4-BE49-F238E27FC236}">
                <a16:creationId xmlns:a16="http://schemas.microsoft.com/office/drawing/2014/main" id="{F8EC39B0-D3E9-4439-8725-AB60B7E686ED}"/>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5719D25-3365-4FD3-A505-DDAF9A6BA6CA}"/>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4568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C926720-6045-435A-A765-6BA5BF7A228C}"/>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3" name="Segnaposto piè di pagina 2">
            <a:extLst>
              <a:ext uri="{FF2B5EF4-FFF2-40B4-BE49-F238E27FC236}">
                <a16:creationId xmlns:a16="http://schemas.microsoft.com/office/drawing/2014/main" id="{6618C9F6-9FE7-460A-AE4B-3C2EF04FDF79}"/>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30DADF38-8C42-462D-9D70-17EF5024B5E5}"/>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3123904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BF7044-2FAD-401D-97EA-BEC541BB738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3A00034C-23F2-412E-B19B-E90027E078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887F0D31-EA7D-494C-9678-5B4AE5BEC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6903A44-3363-48CA-A84B-82ABA6AD3C2A}"/>
              </a:ext>
            </a:extLst>
          </p:cNvPr>
          <p:cNvSpPr>
            <a:spLocks noGrp="1"/>
          </p:cNvSpPr>
          <p:nvPr>
            <p:ph type="dt" sz="half" idx="10"/>
          </p:nvPr>
        </p:nvSpPr>
        <p:spPr/>
        <p:txBody>
          <a:bodyPr/>
          <a:lstStyle/>
          <a:p>
            <a:fld id="{CF538E23-87CB-4CCA-8646-A886E9FB8BE5}" type="datetimeFigureOut">
              <a:rPr lang="en-US" smtClean="0"/>
              <a:t>6/5/2023</a:t>
            </a:fld>
            <a:endParaRPr lang="en-US"/>
          </a:p>
        </p:txBody>
      </p:sp>
      <p:sp>
        <p:nvSpPr>
          <p:cNvPr id="6" name="Segnaposto piè di pagina 5">
            <a:extLst>
              <a:ext uri="{FF2B5EF4-FFF2-40B4-BE49-F238E27FC236}">
                <a16:creationId xmlns:a16="http://schemas.microsoft.com/office/drawing/2014/main" id="{1DF3DEF2-EA54-4087-8DAB-0B4A8CEBE819}"/>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45671E2D-B406-46A7-9868-8BC05EA45AD9}"/>
              </a:ext>
            </a:extLst>
          </p:cNvPr>
          <p:cNvSpPr>
            <a:spLocks noGrp="1"/>
          </p:cNvSpPr>
          <p:nvPr>
            <p:ph type="sldNum" sz="quarter" idx="12"/>
          </p:nvPr>
        </p:nvSpPr>
        <p:spPr/>
        <p:txBody>
          <a:bodyPr/>
          <a:lstStyle/>
          <a:p>
            <a:fld id="{4E3F8AB9-A994-483C-B99F-B5DF1909891D}" type="slidenum">
              <a:rPr lang="en-US" smtClean="0"/>
              <a:t>‹#›</a:t>
            </a:fld>
            <a:endParaRPr lang="en-US"/>
          </a:p>
        </p:txBody>
      </p:sp>
    </p:spTree>
    <p:extLst>
      <p:ext uri="{BB962C8B-B14F-4D97-AF65-F5344CB8AC3E}">
        <p14:creationId xmlns:p14="http://schemas.microsoft.com/office/powerpoint/2010/main" val="98145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4EF7EAD-1CF2-4FF8-8A22-ACD7605F81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AFBCD8F2-EE9E-49CC-9EB6-42A6B9AD9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DC632644-923E-486E-9D60-13F7F80E1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38E23-87CB-4CCA-8646-A886E9FB8BE5}" type="datetimeFigureOut">
              <a:rPr lang="en-US" smtClean="0"/>
              <a:t>6/5/2023</a:t>
            </a:fld>
            <a:endParaRPr lang="en-US"/>
          </a:p>
        </p:txBody>
      </p:sp>
      <p:sp>
        <p:nvSpPr>
          <p:cNvPr id="5" name="Segnaposto piè di pagina 4">
            <a:extLst>
              <a:ext uri="{FF2B5EF4-FFF2-40B4-BE49-F238E27FC236}">
                <a16:creationId xmlns:a16="http://schemas.microsoft.com/office/drawing/2014/main" id="{57A3F59A-E4CD-41B1-9800-CB80876B92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DADFD8F0-0C6D-413F-9B45-1998F9FF9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F8AB9-A994-483C-B99F-B5DF1909891D}" type="slidenum">
              <a:rPr lang="en-US" smtClean="0"/>
              <a:t>‹#›</a:t>
            </a:fld>
            <a:endParaRPr lang="en-US"/>
          </a:p>
        </p:txBody>
      </p:sp>
    </p:spTree>
    <p:extLst>
      <p:ext uri="{BB962C8B-B14F-4D97-AF65-F5344CB8AC3E}">
        <p14:creationId xmlns:p14="http://schemas.microsoft.com/office/powerpoint/2010/main" val="211538819"/>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49"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F00068D-A7A4-B24B-A919-3F1ACA90FF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0B45ED0-05CB-414C-A1AB-F280BDD983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095605D-22C1-F446-AC8A-B830699B2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CF703-9FC5-0C49-9352-AD5432947135}" type="datetimeFigureOut">
              <a:rPr lang="it-IT" smtClean="0"/>
              <a:t>05/06/2023</a:t>
            </a:fld>
            <a:endParaRPr lang="it-IT"/>
          </a:p>
        </p:txBody>
      </p:sp>
      <p:sp>
        <p:nvSpPr>
          <p:cNvPr id="5" name="Segnaposto piè di pagina 4">
            <a:extLst>
              <a:ext uri="{FF2B5EF4-FFF2-40B4-BE49-F238E27FC236}">
                <a16:creationId xmlns:a16="http://schemas.microsoft.com/office/drawing/2014/main" id="{88A9AB74-8792-544D-8111-D25C0C3062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4A741B6-1C7E-9C4F-8933-7ECFE95AF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7740C-B4AB-3445-8457-08B28DDFE53E}" type="slidenum">
              <a:rPr lang="it-IT" smtClean="0"/>
              <a:t>‹#›</a:t>
            </a:fld>
            <a:endParaRPr lang="it-IT"/>
          </a:p>
        </p:txBody>
      </p:sp>
    </p:spTree>
    <p:extLst>
      <p:ext uri="{BB962C8B-B14F-4D97-AF65-F5344CB8AC3E}">
        <p14:creationId xmlns:p14="http://schemas.microsoft.com/office/powerpoint/2010/main" val="6847036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8F7ADB94-DA0A-4315-8827-F66119C5A70F}"/>
              </a:ext>
            </a:extLst>
          </p:cNvPr>
          <p:cNvSpPr/>
          <p:nvPr/>
        </p:nvSpPr>
        <p:spPr>
          <a:xfrm>
            <a:off x="0" y="19584"/>
            <a:ext cx="2615611" cy="681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ttangolo 1">
            <a:extLst>
              <a:ext uri="{FF2B5EF4-FFF2-40B4-BE49-F238E27FC236}">
                <a16:creationId xmlns:a16="http://schemas.microsoft.com/office/drawing/2014/main" id="{6553424E-C304-49A7-A8BD-BA3CA108FF80}"/>
              </a:ext>
            </a:extLst>
          </p:cNvPr>
          <p:cNvSpPr/>
          <p:nvPr/>
        </p:nvSpPr>
        <p:spPr>
          <a:xfrm>
            <a:off x="2615611" y="0"/>
            <a:ext cx="9640185" cy="6876935"/>
          </a:xfrm>
          <a:prstGeom prst="rect">
            <a:avLst/>
          </a:prstGeom>
          <a:solidFill>
            <a:srgbClr val="822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C4E7FBDF-7353-4ACD-9BD3-E9577295CE2E}"/>
              </a:ext>
            </a:extLst>
          </p:cNvPr>
          <p:cNvPicPr>
            <a:picLocks noChangeAspect="1"/>
          </p:cNvPicPr>
          <p:nvPr/>
        </p:nvPicPr>
        <p:blipFill rotWithShape="1">
          <a:blip r:embed="rId2">
            <a:extLst>
              <a:ext uri="{28A0092B-C50C-407E-A947-70E740481C1C}">
                <a14:useLocalDpi xmlns:a14="http://schemas.microsoft.com/office/drawing/2010/main" val="0"/>
              </a:ext>
            </a:extLst>
          </a:blip>
          <a:srcRect r="10206"/>
          <a:stretch/>
        </p:blipFill>
        <p:spPr>
          <a:xfrm>
            <a:off x="3098753" y="156296"/>
            <a:ext cx="9157043" cy="6347638"/>
          </a:xfrm>
          <a:prstGeom prst="rect">
            <a:avLst/>
          </a:prstGeom>
        </p:spPr>
      </p:pic>
      <p:sp>
        <p:nvSpPr>
          <p:cNvPr id="6" name="CasellaDiTesto 5">
            <a:extLst>
              <a:ext uri="{FF2B5EF4-FFF2-40B4-BE49-F238E27FC236}">
                <a16:creationId xmlns:a16="http://schemas.microsoft.com/office/drawing/2014/main" id="{AB0B7C8D-7733-4EB8-BAF5-2BD61B15A7EF}"/>
              </a:ext>
            </a:extLst>
          </p:cNvPr>
          <p:cNvSpPr txBox="1"/>
          <p:nvPr/>
        </p:nvSpPr>
        <p:spPr>
          <a:xfrm>
            <a:off x="4253304" y="1458342"/>
            <a:ext cx="8002492" cy="1938992"/>
          </a:xfrm>
          <a:prstGeom prst="rect">
            <a:avLst/>
          </a:prstGeom>
          <a:noFill/>
        </p:spPr>
        <p:txBody>
          <a:bodyPr wrap="square" rtlCol="0">
            <a:spAutoFit/>
          </a:bodyPr>
          <a:lstStyle/>
          <a:p>
            <a:pPr algn="ctr"/>
            <a:r>
              <a:rPr lang="it-IT" sz="4000" b="1" dirty="0">
                <a:solidFill>
                  <a:schemeClr val="bg1"/>
                </a:solidFill>
                <a:latin typeface="Palatino Linotype" panose="02040502050505030304" pitchFamily="18" charset="0"/>
              </a:rPr>
              <a:t>An extensible double pendulum and multiple parametric resonances</a:t>
            </a:r>
            <a:endParaRPr lang="en-US" sz="4000" b="1" dirty="0">
              <a:solidFill>
                <a:schemeClr val="bg1"/>
              </a:solidFill>
              <a:latin typeface="Palatino Linotype" panose="02040502050505030304" pitchFamily="18" charset="0"/>
            </a:endParaRPr>
          </a:p>
        </p:txBody>
      </p:sp>
      <p:sp>
        <p:nvSpPr>
          <p:cNvPr id="14" name="CasellaDiTesto 13">
            <a:extLst>
              <a:ext uri="{FF2B5EF4-FFF2-40B4-BE49-F238E27FC236}">
                <a16:creationId xmlns:a16="http://schemas.microsoft.com/office/drawing/2014/main" id="{6F29EE2D-0598-4A92-AEC0-F5AC0C4D11C3}"/>
              </a:ext>
            </a:extLst>
          </p:cNvPr>
          <p:cNvSpPr txBox="1"/>
          <p:nvPr/>
        </p:nvSpPr>
        <p:spPr>
          <a:xfrm>
            <a:off x="4608022" y="6167852"/>
            <a:ext cx="5840061" cy="461665"/>
          </a:xfrm>
          <a:prstGeom prst="rect">
            <a:avLst/>
          </a:prstGeom>
          <a:noFill/>
        </p:spPr>
        <p:txBody>
          <a:bodyPr wrap="none" rtlCol="0">
            <a:spAutoFit/>
          </a:bodyPr>
          <a:lstStyle/>
          <a:p>
            <a:pPr algn="ctr"/>
            <a:r>
              <a:rPr lang="it-IT" sz="2400" cap="small" dirty="0">
                <a:solidFill>
                  <a:schemeClr val="bg1"/>
                </a:solidFill>
                <a:latin typeface="Palatino Linotype" panose="02040502050505030304" pitchFamily="18" charset="0"/>
              </a:rPr>
              <a:t>NODYCON 2023, Rome, June 18-22, 2023</a:t>
            </a:r>
            <a:endParaRPr lang="en-US" sz="2400" cap="small" dirty="0">
              <a:solidFill>
                <a:schemeClr val="bg1"/>
              </a:solidFill>
              <a:latin typeface="Palatino Linotype" panose="02040502050505030304" pitchFamily="18" charset="0"/>
            </a:endParaRPr>
          </a:p>
        </p:txBody>
      </p:sp>
      <p:sp>
        <p:nvSpPr>
          <p:cNvPr id="4" name="Rettangolo 3">
            <a:extLst>
              <a:ext uri="{FF2B5EF4-FFF2-40B4-BE49-F238E27FC236}">
                <a16:creationId xmlns:a16="http://schemas.microsoft.com/office/drawing/2014/main" id="{7DAD534E-F092-4DB1-848A-ABC5539918A2}"/>
              </a:ext>
            </a:extLst>
          </p:cNvPr>
          <p:cNvSpPr/>
          <p:nvPr/>
        </p:nvSpPr>
        <p:spPr>
          <a:xfrm>
            <a:off x="4429990" y="3670333"/>
            <a:ext cx="6758384" cy="830997"/>
          </a:xfrm>
          <a:prstGeom prst="rect">
            <a:avLst/>
          </a:prstGeom>
        </p:spPr>
        <p:txBody>
          <a:bodyPr wrap="square">
            <a:spAutoFit/>
          </a:bodyPr>
          <a:lstStyle/>
          <a:p>
            <a:pPr algn="ctr"/>
            <a:r>
              <a:rPr lang="it-IT" sz="2400" u="sng" dirty="0">
                <a:solidFill>
                  <a:schemeClr val="bg1"/>
                </a:solidFill>
                <a:cs typeface="Arial" panose="020B0604020202020204" pitchFamily="34" charset="0"/>
              </a:rPr>
              <a:t>Shihabul Haque</a:t>
            </a:r>
            <a:r>
              <a:rPr lang="it-IT" sz="2400" u="sng" baseline="30000" dirty="0">
                <a:solidFill>
                  <a:schemeClr val="bg1"/>
                </a:solidFill>
                <a:cs typeface="Arial" panose="020B0604020202020204" pitchFamily="34" charset="0"/>
              </a:rPr>
              <a:t>1</a:t>
            </a:r>
            <a:r>
              <a:rPr lang="it-IT" sz="2400" dirty="0">
                <a:solidFill>
                  <a:schemeClr val="bg1"/>
                </a:solidFill>
                <a:cs typeface="Arial" panose="020B0604020202020204" pitchFamily="34" charset="0"/>
              </a:rPr>
              <a:t> (speaker), Nilanjan Sasmal</a:t>
            </a:r>
            <a:r>
              <a:rPr lang="it-IT" sz="2400" baseline="30000" dirty="0">
                <a:solidFill>
                  <a:schemeClr val="bg1"/>
                </a:solidFill>
                <a:cs typeface="Arial" panose="020B0604020202020204" pitchFamily="34" charset="0"/>
              </a:rPr>
              <a:t>1</a:t>
            </a:r>
            <a:r>
              <a:rPr lang="it-IT" sz="2400" dirty="0">
                <a:solidFill>
                  <a:schemeClr val="bg1"/>
                </a:solidFill>
                <a:cs typeface="Arial" panose="020B0604020202020204" pitchFamily="34" charset="0"/>
              </a:rPr>
              <a:t> and Jayanta K. Bhattacharjee</a:t>
            </a:r>
            <a:r>
              <a:rPr lang="it-IT" sz="2400" baseline="30000" dirty="0">
                <a:solidFill>
                  <a:schemeClr val="bg1"/>
                </a:solidFill>
                <a:cs typeface="Arial" panose="020B0604020202020204" pitchFamily="34" charset="0"/>
              </a:rPr>
              <a:t>2</a:t>
            </a:r>
            <a:endParaRPr lang="en-US" sz="2400" dirty="0">
              <a:solidFill>
                <a:schemeClr val="bg1"/>
              </a:solidFill>
              <a:cs typeface="Arial" panose="020B0604020202020204" pitchFamily="34" charset="0"/>
            </a:endParaRPr>
          </a:p>
        </p:txBody>
      </p:sp>
      <p:pic>
        <p:nvPicPr>
          <p:cNvPr id="16" name="Immagine 15">
            <a:extLst>
              <a:ext uri="{FF2B5EF4-FFF2-40B4-BE49-F238E27FC236}">
                <a16:creationId xmlns:a16="http://schemas.microsoft.com/office/drawing/2014/main" id="{277D6FA0-55F0-2E4B-98FE-7E24ABA94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708" y="1068181"/>
            <a:ext cx="2510832" cy="1669173"/>
          </a:xfrm>
          <a:prstGeom prst="rect">
            <a:avLst/>
          </a:prstGeom>
        </p:spPr>
      </p:pic>
      <p:sp>
        <p:nvSpPr>
          <p:cNvPr id="12" name="CasellaDiTesto 11">
            <a:extLst>
              <a:ext uri="{FF2B5EF4-FFF2-40B4-BE49-F238E27FC236}">
                <a16:creationId xmlns:a16="http://schemas.microsoft.com/office/drawing/2014/main" id="{C72FBC80-2C90-4F26-BB10-F591A3CB170F}"/>
              </a:ext>
            </a:extLst>
          </p:cNvPr>
          <p:cNvSpPr txBox="1"/>
          <p:nvPr/>
        </p:nvSpPr>
        <p:spPr>
          <a:xfrm>
            <a:off x="6269646" y="4568167"/>
            <a:ext cx="3079072" cy="1631216"/>
          </a:xfrm>
          <a:prstGeom prst="rect">
            <a:avLst/>
          </a:prstGeom>
          <a:noFill/>
        </p:spPr>
        <p:txBody>
          <a:bodyPr wrap="square" rtlCol="0">
            <a:spAutoFit/>
          </a:bodyPr>
          <a:lstStyle/>
          <a:p>
            <a:pPr algn="ctr"/>
            <a:r>
              <a:rPr lang="it-IT" sz="2000" baseline="30000" dirty="0">
                <a:solidFill>
                  <a:schemeClr val="bg1"/>
                </a:solidFill>
                <a:cs typeface="Arial" panose="020B0604020202020204" pitchFamily="34" charset="0"/>
              </a:rPr>
              <a:t>1</a:t>
            </a:r>
            <a:r>
              <a:rPr lang="it-IT" sz="2000" dirty="0">
                <a:solidFill>
                  <a:schemeClr val="bg1"/>
                </a:solidFill>
                <a:cs typeface="Arial" panose="020B0604020202020204" pitchFamily="34" charset="0"/>
              </a:rPr>
              <a:t>Indian Association for the Cultivation of Science, Kolkata, India</a:t>
            </a:r>
          </a:p>
          <a:p>
            <a:pPr algn="ctr"/>
            <a:r>
              <a:rPr lang="it-IT" sz="2000" baseline="30000" dirty="0">
                <a:solidFill>
                  <a:schemeClr val="bg1"/>
                </a:solidFill>
                <a:cs typeface="Arial" panose="020B0604020202020204" pitchFamily="34" charset="0"/>
              </a:rPr>
              <a:t>2</a:t>
            </a:r>
            <a:r>
              <a:rPr lang="it-IT" sz="2000" dirty="0">
                <a:solidFill>
                  <a:schemeClr val="bg1"/>
                </a:solidFill>
                <a:cs typeface="Arial" panose="020B0604020202020204" pitchFamily="34" charset="0"/>
              </a:rPr>
              <a:t>Indian Institute of Technology, Kanpur, India</a:t>
            </a:r>
            <a:endParaRPr lang="en-US" sz="2000" dirty="0">
              <a:solidFill>
                <a:schemeClr val="bg1"/>
              </a:solidFill>
              <a:cs typeface="Arial" panose="020B0604020202020204" pitchFamily="34" charset="0"/>
            </a:endParaRPr>
          </a:p>
        </p:txBody>
      </p:sp>
      <p:grpSp>
        <p:nvGrpSpPr>
          <p:cNvPr id="17" name="Gruppo 16">
            <a:extLst>
              <a:ext uri="{FF2B5EF4-FFF2-40B4-BE49-F238E27FC236}">
                <a16:creationId xmlns:a16="http://schemas.microsoft.com/office/drawing/2014/main" id="{F99C5C63-DB7C-BB18-0832-7605EE719CAE}"/>
              </a:ext>
            </a:extLst>
          </p:cNvPr>
          <p:cNvGrpSpPr/>
          <p:nvPr/>
        </p:nvGrpSpPr>
        <p:grpSpPr>
          <a:xfrm rot="16200000">
            <a:off x="-2567442" y="2567442"/>
            <a:ext cx="6858000" cy="1723116"/>
            <a:chOff x="-2567442" y="2567442"/>
            <a:chExt cx="6858000" cy="1723116"/>
          </a:xfrm>
        </p:grpSpPr>
        <p:pic>
          <p:nvPicPr>
            <p:cNvPr id="7" name="Immagine 6">
              <a:extLst>
                <a:ext uri="{FF2B5EF4-FFF2-40B4-BE49-F238E27FC236}">
                  <a16:creationId xmlns:a16="http://schemas.microsoft.com/office/drawing/2014/main" id="{CC325D1B-85F3-E644-D22E-2FC44D2F9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442" y="2567442"/>
              <a:ext cx="6858000" cy="1723116"/>
            </a:xfrm>
            <a:prstGeom prst="rect">
              <a:avLst/>
            </a:prstGeom>
          </p:spPr>
        </p:pic>
        <p:pic>
          <p:nvPicPr>
            <p:cNvPr id="8" name="Immagine 7">
              <a:extLst>
                <a:ext uri="{FF2B5EF4-FFF2-40B4-BE49-F238E27FC236}">
                  <a16:creationId xmlns:a16="http://schemas.microsoft.com/office/drawing/2014/main" id="{AF563478-D01E-4C99-05F0-5F2C2E6245D5}"/>
                </a:ext>
              </a:extLst>
            </p:cNvPr>
            <p:cNvPicPr>
              <a:picLocks noChangeAspect="1"/>
            </p:cNvPicPr>
            <p:nvPr/>
          </p:nvPicPr>
          <p:blipFill>
            <a:blip r:embed="rId5"/>
            <a:stretch>
              <a:fillRect/>
            </a:stretch>
          </p:blipFill>
          <p:spPr>
            <a:xfrm>
              <a:off x="985114" y="4086943"/>
              <a:ext cx="506415" cy="119994"/>
            </a:xfrm>
            <a:prstGeom prst="rect">
              <a:avLst/>
            </a:prstGeom>
          </p:spPr>
        </p:pic>
        <p:pic>
          <p:nvPicPr>
            <p:cNvPr id="10" name="Immagine 9">
              <a:extLst>
                <a:ext uri="{FF2B5EF4-FFF2-40B4-BE49-F238E27FC236}">
                  <a16:creationId xmlns:a16="http://schemas.microsoft.com/office/drawing/2014/main" id="{682F435E-694D-5CCB-3CFB-69A89217AADB}"/>
                </a:ext>
              </a:extLst>
            </p:cNvPr>
            <p:cNvPicPr>
              <a:picLocks noChangeAspect="1"/>
            </p:cNvPicPr>
            <p:nvPr/>
          </p:nvPicPr>
          <p:blipFill>
            <a:blip r:embed="rId6"/>
            <a:stretch>
              <a:fillRect/>
            </a:stretch>
          </p:blipFill>
          <p:spPr>
            <a:xfrm>
              <a:off x="1551364" y="4031997"/>
              <a:ext cx="158792" cy="207312"/>
            </a:xfrm>
            <a:prstGeom prst="rect">
              <a:avLst/>
            </a:prstGeom>
          </p:spPr>
        </p:pic>
      </p:grpSp>
    </p:spTree>
    <p:extLst>
      <p:ext uri="{BB962C8B-B14F-4D97-AF65-F5344CB8AC3E}">
        <p14:creationId xmlns:p14="http://schemas.microsoft.com/office/powerpoint/2010/main" val="2285740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91B7-B3C7-2F82-DAF2-334FD2573C29}"/>
              </a:ext>
            </a:extLst>
          </p:cNvPr>
          <p:cNvSpPr>
            <a:spLocks noGrp="1"/>
          </p:cNvSpPr>
          <p:nvPr>
            <p:ph type="title"/>
          </p:nvPr>
        </p:nvSpPr>
        <p:spPr/>
        <p:txBody>
          <a:bodyPr/>
          <a:lstStyle/>
          <a:p>
            <a:pPr algn="ctr"/>
            <a:r>
              <a:rPr lang="en-IN" dirty="0"/>
              <a:t>Chaos (continued)</a:t>
            </a:r>
          </a:p>
        </p:txBody>
      </p:sp>
      <p:pic>
        <p:nvPicPr>
          <p:cNvPr id="4" name="Picture 3">
            <a:extLst>
              <a:ext uri="{FF2B5EF4-FFF2-40B4-BE49-F238E27FC236}">
                <a16:creationId xmlns:a16="http://schemas.microsoft.com/office/drawing/2014/main" id="{447DA5E5-DAEA-03D5-4845-2CF06D313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96" y="1016547"/>
            <a:ext cx="6621780" cy="2648712"/>
          </a:xfrm>
          <a:prstGeom prst="rect">
            <a:avLst/>
          </a:prstGeom>
        </p:spPr>
      </p:pic>
      <p:pic>
        <p:nvPicPr>
          <p:cNvPr id="6" name="Picture 5">
            <a:extLst>
              <a:ext uri="{FF2B5EF4-FFF2-40B4-BE49-F238E27FC236}">
                <a16:creationId xmlns:a16="http://schemas.microsoft.com/office/drawing/2014/main" id="{55C915C6-8173-5282-1145-605F85908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168" y="3883152"/>
            <a:ext cx="6969695" cy="27878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48908D-A523-1B76-03B6-C1217E39D54D}"/>
                  </a:ext>
                </a:extLst>
              </p:cNvPr>
              <p:cNvSpPr txBox="1"/>
              <p:nvPr/>
            </p:nvSpPr>
            <p:spPr>
              <a:xfrm>
                <a:off x="7902702" y="2156237"/>
                <a:ext cx="2878074" cy="369332"/>
              </a:xfrm>
              <a:prstGeom prst="rect">
                <a:avLst/>
              </a:prstGeom>
              <a:noFill/>
            </p:spPr>
            <p:txBody>
              <a:bodyPr wrap="square">
                <a:spAutoFit/>
              </a:bodyPr>
              <a:lstStyle/>
              <a:p>
                <a:r>
                  <a:rPr lang="en-IN" b="0" i="1" u="sng" dirty="0"/>
                  <a:t>Fig. 7:</a:t>
                </a:r>
                <a:r>
                  <a:rPr lang="en-IN" b="0" i="1" dirty="0"/>
                  <a:t> Phase space plot for </a:t>
                </a:r>
                <a14:m>
                  <m:oMath xmlns:m="http://schemas.openxmlformats.org/officeDocument/2006/math">
                    <m:r>
                      <a:rPr lang="en-IN" b="0" i="1" smtClean="0">
                        <a:latin typeface="Cambria Math" panose="02040503050406030204" pitchFamily="18" charset="0"/>
                      </a:rPr>
                      <m:t>𝑟</m:t>
                    </m:r>
                  </m:oMath>
                </a14:m>
                <a:endParaRPr lang="en-IN" dirty="0"/>
              </a:p>
            </p:txBody>
          </p:sp>
        </mc:Choice>
        <mc:Fallback xmlns="">
          <p:sp>
            <p:nvSpPr>
              <p:cNvPr id="8" name="TextBox 7">
                <a:extLst>
                  <a:ext uri="{FF2B5EF4-FFF2-40B4-BE49-F238E27FC236}">
                    <a16:creationId xmlns:a16="http://schemas.microsoft.com/office/drawing/2014/main" id="{9448908D-A523-1B76-03B6-C1217E39D54D}"/>
                  </a:ext>
                </a:extLst>
              </p:cNvPr>
              <p:cNvSpPr txBox="1">
                <a:spLocks noRot="1" noChangeAspect="1" noMove="1" noResize="1" noEditPoints="1" noAdjustHandles="1" noChangeArrowheads="1" noChangeShapeType="1" noTextEdit="1"/>
              </p:cNvSpPr>
              <p:nvPr/>
            </p:nvSpPr>
            <p:spPr>
              <a:xfrm>
                <a:off x="7902702" y="2156237"/>
                <a:ext cx="2878074" cy="369332"/>
              </a:xfrm>
              <a:prstGeom prst="rect">
                <a:avLst/>
              </a:prstGeom>
              <a:blipFill>
                <a:blip r:embed="rId4"/>
                <a:stretch>
                  <a:fillRect l="-169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4C8AFF-8F62-B32C-AFF9-53F4EBAE7431}"/>
                  </a:ext>
                </a:extLst>
              </p:cNvPr>
              <p:cNvSpPr txBox="1"/>
              <p:nvPr/>
            </p:nvSpPr>
            <p:spPr>
              <a:xfrm>
                <a:off x="1804767" y="5092425"/>
                <a:ext cx="3335274" cy="369332"/>
              </a:xfrm>
              <a:prstGeom prst="rect">
                <a:avLst/>
              </a:prstGeom>
              <a:noFill/>
            </p:spPr>
            <p:txBody>
              <a:bodyPr wrap="square">
                <a:spAutoFit/>
              </a:bodyPr>
              <a:lstStyle/>
              <a:p>
                <a:r>
                  <a:rPr lang="en-IN" b="0" i="1" u="sng" dirty="0"/>
                  <a:t>Fig. 8:</a:t>
                </a:r>
                <a:r>
                  <a:rPr lang="en-IN" b="0" i="1" dirty="0"/>
                  <a:t> Phase space plot for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m:t>
                    </m:r>
                    <m:r>
                      <a:rPr lang="en-IN" b="0" i="1" smtClean="0">
                        <a:latin typeface="Cambria Math" panose="02040503050406030204" pitchFamily="18" charset="0"/>
                      </a:rPr>
                      <m:t>𝜃</m:t>
                    </m:r>
                  </m:oMath>
                </a14:m>
                <a:endParaRPr lang="en-IN" dirty="0"/>
              </a:p>
            </p:txBody>
          </p:sp>
        </mc:Choice>
        <mc:Fallback xmlns="">
          <p:sp>
            <p:nvSpPr>
              <p:cNvPr id="10" name="TextBox 9">
                <a:extLst>
                  <a:ext uri="{FF2B5EF4-FFF2-40B4-BE49-F238E27FC236}">
                    <a16:creationId xmlns:a16="http://schemas.microsoft.com/office/drawing/2014/main" id="{8F4C8AFF-8F62-B32C-AFF9-53F4EBAE7431}"/>
                  </a:ext>
                </a:extLst>
              </p:cNvPr>
              <p:cNvSpPr txBox="1">
                <a:spLocks noRot="1" noChangeAspect="1" noMove="1" noResize="1" noEditPoints="1" noAdjustHandles="1" noChangeArrowheads="1" noChangeShapeType="1" noTextEdit="1"/>
              </p:cNvSpPr>
              <p:nvPr/>
            </p:nvSpPr>
            <p:spPr>
              <a:xfrm>
                <a:off x="1804767" y="5092425"/>
                <a:ext cx="3335274" cy="369332"/>
              </a:xfrm>
              <a:prstGeom prst="rect">
                <a:avLst/>
              </a:prstGeom>
              <a:blipFill>
                <a:blip r:embed="rId5"/>
                <a:stretch>
                  <a:fillRect l="-1463" t="-8197" b="-24590"/>
                </a:stretch>
              </a:blipFill>
            </p:spPr>
            <p:txBody>
              <a:bodyPr/>
              <a:lstStyle/>
              <a:p>
                <a:r>
                  <a:rPr lang="en-IN">
                    <a:noFill/>
                  </a:rPr>
                  <a:t> </a:t>
                </a:r>
              </a:p>
            </p:txBody>
          </p:sp>
        </mc:Fallback>
      </mc:AlternateContent>
    </p:spTree>
    <p:extLst>
      <p:ext uri="{BB962C8B-B14F-4D97-AF65-F5344CB8AC3E}">
        <p14:creationId xmlns:p14="http://schemas.microsoft.com/office/powerpoint/2010/main" val="154749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C905-7BBB-5235-900E-957B905041D6}"/>
              </a:ext>
            </a:extLst>
          </p:cNvPr>
          <p:cNvSpPr>
            <a:spLocks noGrp="1"/>
          </p:cNvSpPr>
          <p:nvPr>
            <p:ph type="title"/>
          </p:nvPr>
        </p:nvSpPr>
        <p:spPr/>
        <p:txBody>
          <a:bodyPr/>
          <a:lstStyle/>
          <a:p>
            <a:pPr algn="ctr"/>
            <a:r>
              <a:rPr lang="en-IN" dirty="0"/>
              <a:t>Discussions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044C48-9081-F61C-8558-7E517D815E7C}"/>
                  </a:ext>
                </a:extLst>
              </p:cNvPr>
              <p:cNvSpPr txBox="1"/>
              <p:nvPr/>
            </p:nvSpPr>
            <p:spPr>
              <a:xfrm>
                <a:off x="548640" y="1042416"/>
                <a:ext cx="11643360"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t>In this work, we present a brief investigation into the parametric excitations of the double elastic pendulum following on similar work already present on the single elastic pendulum. We determine four different conditions for parametric resonances and present numerical solutions to each, noting that one of the conditions bears a striking resemblance to the resonant response to the single elastic pendulum. Finally, we show that the system is strongly susceptible to chaos.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Further efforts on the system should look towards determining an approximate analytical description to the amplitude variations at resonance and to look further into the similarity of the resonance responses of the single elastic pendulum and the one here for the </a:t>
                </a:r>
                <a14:m>
                  <m:oMath xmlns:m="http://schemas.openxmlformats.org/officeDocument/2006/math">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3</m:t>
                        </m:r>
                      </m:sub>
                    </m:sSub>
                    <m:r>
                      <a:rPr lang="en-IN" sz="2000">
                        <a:latin typeface="Cambria Math" panose="02040503050406030204" pitchFamily="18" charset="0"/>
                      </a:rPr>
                      <m:t>=2</m:t>
                    </m:r>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1</m:t>
                        </m:r>
                      </m:sub>
                    </m:sSub>
                  </m:oMath>
                </a14:m>
                <a:r>
                  <a:rPr lang="en-IN" sz="2000" dirty="0"/>
                  <a:t>resonance. A further pathway would be to look at the weaker resonance responses for various values of parameters to see if a stronger response can be obtained. </a:t>
                </a:r>
              </a:p>
            </p:txBody>
          </p:sp>
        </mc:Choice>
        <mc:Fallback xmlns="">
          <p:sp>
            <p:nvSpPr>
              <p:cNvPr id="3" name="TextBox 2">
                <a:extLst>
                  <a:ext uri="{FF2B5EF4-FFF2-40B4-BE49-F238E27FC236}">
                    <a16:creationId xmlns:a16="http://schemas.microsoft.com/office/drawing/2014/main" id="{FF044C48-9081-F61C-8558-7E517D815E7C}"/>
                  </a:ext>
                </a:extLst>
              </p:cNvPr>
              <p:cNvSpPr txBox="1">
                <a:spLocks noRot="1" noChangeAspect="1" noMove="1" noResize="1" noEditPoints="1" noAdjustHandles="1" noChangeArrowheads="1" noChangeShapeType="1" noTextEdit="1"/>
              </p:cNvSpPr>
              <p:nvPr/>
            </p:nvSpPr>
            <p:spPr>
              <a:xfrm>
                <a:off x="548640" y="1042416"/>
                <a:ext cx="11643360" cy="3477875"/>
              </a:xfrm>
              <a:prstGeom prst="rect">
                <a:avLst/>
              </a:prstGeom>
              <a:blipFill>
                <a:blip r:embed="rId2"/>
                <a:stretch>
                  <a:fillRect l="-471" t="-876" r="-209" b="-2102"/>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AA9D8336-FCED-9397-2CFE-879C2A832DC7}"/>
              </a:ext>
            </a:extLst>
          </p:cNvPr>
          <p:cNvSpPr txBox="1"/>
          <p:nvPr/>
        </p:nvSpPr>
        <p:spPr>
          <a:xfrm>
            <a:off x="548640" y="4426565"/>
            <a:ext cx="11643360" cy="2431435"/>
          </a:xfrm>
          <a:prstGeom prst="rect">
            <a:avLst/>
          </a:prstGeom>
          <a:noFill/>
        </p:spPr>
        <p:txBody>
          <a:bodyPr wrap="square" rtlCol="0">
            <a:spAutoFit/>
          </a:bodyPr>
          <a:lstStyle/>
          <a:p>
            <a:r>
              <a:rPr lang="en-IN" sz="2000" b="1" i="1" u="sng" dirty="0"/>
              <a:t>References:</a:t>
            </a:r>
          </a:p>
          <a:p>
            <a:endParaRPr lang="en-IN" sz="2000" b="1" i="1" u="sng" dirty="0"/>
          </a:p>
          <a:p>
            <a:pPr marL="285750" indent="-285750">
              <a:buFont typeface="Arial" panose="020B0604020202020204" pitchFamily="34" charset="0"/>
              <a:buChar char="•"/>
            </a:pPr>
            <a:r>
              <a:rPr lang="en-US" sz="1600" i="1" dirty="0"/>
              <a:t>Olsson M. G. (1976) Why does a mass on a spring sometimes misbehave? Am. J. Phys. 44:1211-1212 </a:t>
            </a:r>
          </a:p>
          <a:p>
            <a:pPr marL="285750" indent="-285750">
              <a:buFont typeface="Arial" panose="020B0604020202020204" pitchFamily="34" charset="0"/>
              <a:buChar char="•"/>
            </a:pPr>
            <a:r>
              <a:rPr lang="en-US" sz="1600" i="1" dirty="0"/>
              <a:t>Lai H. M. (1984) On the recurrence phenomenon of a resonant spring pendulum. Am. J. Phys. 52:219-223</a:t>
            </a:r>
          </a:p>
          <a:p>
            <a:pPr marL="285750" indent="-285750">
              <a:buFont typeface="Arial" panose="020B0604020202020204" pitchFamily="34" charset="0"/>
              <a:buChar char="•"/>
            </a:pPr>
            <a:r>
              <a:rPr lang="en-US" sz="1600" i="1" dirty="0"/>
              <a:t>Van der </a:t>
            </a:r>
            <a:r>
              <a:rPr lang="en-US" sz="1600" i="1" dirty="0" err="1"/>
              <a:t>Weele</a:t>
            </a:r>
            <a:r>
              <a:rPr lang="en-US" sz="1600" i="1" dirty="0"/>
              <a:t> J.P., &amp; de </a:t>
            </a:r>
            <a:r>
              <a:rPr lang="en-US" sz="1600" i="1" dirty="0" err="1"/>
              <a:t>Kleine</a:t>
            </a:r>
            <a:r>
              <a:rPr lang="en-US" sz="1600" i="1" dirty="0"/>
              <a:t> E. (1996) The order-chaos-order sequence in the spring pendulum. </a:t>
            </a:r>
            <a:r>
              <a:rPr lang="en-US" sz="1600" i="1" dirty="0" err="1"/>
              <a:t>Physica</a:t>
            </a:r>
            <a:r>
              <a:rPr lang="en-US" sz="1600" i="1" dirty="0"/>
              <a:t> A 228:245-272</a:t>
            </a:r>
          </a:p>
          <a:p>
            <a:pPr marL="285750" indent="-285750">
              <a:buFont typeface="Arial" panose="020B0604020202020204" pitchFamily="34" charset="0"/>
              <a:buChar char="•"/>
            </a:pPr>
            <a:r>
              <a:rPr lang="en-US" sz="1600" i="1" dirty="0"/>
              <a:t>Anurag, Mondal B., Bhattacharjee J. K. &amp; Chakraborty S. (2020) Understanding the order-chaos-order transition in the planar elastic pendulum. </a:t>
            </a:r>
            <a:r>
              <a:rPr lang="en-US" sz="1600" i="1" dirty="0" err="1"/>
              <a:t>Physica</a:t>
            </a:r>
            <a:r>
              <a:rPr lang="en-US" sz="1600" i="1" dirty="0"/>
              <a:t> D 402 132256</a:t>
            </a:r>
          </a:p>
          <a:p>
            <a:pPr marL="285750" indent="-285750">
              <a:buFont typeface="Arial" panose="020B0604020202020204" pitchFamily="34" charset="0"/>
              <a:buChar char="•"/>
            </a:pPr>
            <a:r>
              <a:rPr lang="en-IN" sz="1600" i="1" dirty="0" err="1"/>
              <a:t>Balcerzak</a:t>
            </a:r>
            <a:r>
              <a:rPr lang="en-IN" sz="1600" i="1" dirty="0"/>
              <a:t> M., </a:t>
            </a:r>
            <a:r>
              <a:rPr lang="en-IN" sz="1600" i="1" dirty="0" err="1"/>
              <a:t>Pikunov</a:t>
            </a:r>
            <a:r>
              <a:rPr lang="en-IN" sz="1600" i="1" dirty="0"/>
              <a:t> D. &amp; </a:t>
            </a:r>
            <a:r>
              <a:rPr lang="en-IN" sz="1600" i="1" dirty="0" err="1"/>
              <a:t>Dabrowski</a:t>
            </a:r>
            <a:r>
              <a:rPr lang="en-IN" sz="1600" i="1" dirty="0"/>
              <a:t> A. (2018) The fastest, simplified method of Lyapunov exponents spectrum estimation for continuous-time dynamical systems. Nonlinear Dyn 94:3053–3065</a:t>
            </a:r>
            <a:endParaRPr lang="en-IN" dirty="0"/>
          </a:p>
        </p:txBody>
      </p:sp>
    </p:spTree>
    <p:extLst>
      <p:ext uri="{BB962C8B-B14F-4D97-AF65-F5344CB8AC3E}">
        <p14:creationId xmlns:p14="http://schemas.microsoft.com/office/powerpoint/2010/main" val="80598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DF6A-CDA6-30B1-EC5D-F656108D82F4}"/>
              </a:ext>
            </a:extLst>
          </p:cNvPr>
          <p:cNvSpPr>
            <a:spLocks noGrp="1"/>
          </p:cNvSpPr>
          <p:nvPr>
            <p:ph type="title"/>
          </p:nvPr>
        </p:nvSpPr>
        <p:spPr/>
        <p:txBody>
          <a:bodyPr/>
          <a:lstStyle/>
          <a:p>
            <a:pPr algn="ctr"/>
            <a:r>
              <a:rPr lang="en-IN" i="1" dirty="0"/>
              <a:t>Motivation &amp; Introduction</a:t>
            </a:r>
          </a:p>
        </p:txBody>
      </p:sp>
      <p:sp>
        <p:nvSpPr>
          <p:cNvPr id="4" name="TextBox 3">
            <a:extLst>
              <a:ext uri="{FF2B5EF4-FFF2-40B4-BE49-F238E27FC236}">
                <a16:creationId xmlns:a16="http://schemas.microsoft.com/office/drawing/2014/main" id="{2AD98773-BE41-09F4-BE0D-7A30018A0456}"/>
              </a:ext>
            </a:extLst>
          </p:cNvPr>
          <p:cNvSpPr txBox="1"/>
          <p:nvPr/>
        </p:nvSpPr>
        <p:spPr>
          <a:xfrm>
            <a:off x="989076" y="1411285"/>
            <a:ext cx="9866376" cy="4708981"/>
          </a:xfrm>
          <a:prstGeom prst="rect">
            <a:avLst/>
          </a:prstGeom>
          <a:noFill/>
        </p:spPr>
        <p:txBody>
          <a:bodyPr wrap="square">
            <a:spAutoFit/>
          </a:bodyPr>
          <a:lstStyle/>
          <a:p>
            <a:pPr marL="342900" indent="-342900">
              <a:buFont typeface="Arial" panose="020B0604020202020204" pitchFamily="34" charset="0"/>
              <a:buChar char="•"/>
            </a:pPr>
            <a:r>
              <a:rPr lang="en-IN" sz="2000" i="1" dirty="0"/>
              <a:t>Olsson (1976)</a:t>
            </a:r>
            <a:r>
              <a:rPr lang="en-IN" sz="2000" dirty="0"/>
              <a:t> showed that the elastic pendulum displays parametric resonance when the frequency ratio of the two modes are double of each other (</a:t>
            </a:r>
            <a:r>
              <a:rPr lang="en-IN" sz="2000" i="1" dirty="0"/>
              <a:t>ꞷ</a:t>
            </a:r>
            <a:r>
              <a:rPr lang="en-IN" sz="2000" i="1" baseline="-25000" dirty="0"/>
              <a:t>spring</a:t>
            </a:r>
            <a:r>
              <a:rPr lang="en-IN" sz="2000" i="1" dirty="0"/>
              <a:t> = 2ꞷ</a:t>
            </a:r>
            <a:r>
              <a:rPr lang="en-IN" sz="2000" i="1" baseline="-25000" dirty="0"/>
              <a:t>pendulum</a:t>
            </a:r>
            <a:r>
              <a:rPr lang="en-IN" sz="2000" dirty="0"/>
              <a:t>). Further work was done by </a:t>
            </a:r>
            <a:r>
              <a:rPr lang="en-IN" sz="2000" i="1" dirty="0"/>
              <a:t>Lai (1984)</a:t>
            </a:r>
            <a:r>
              <a:rPr lang="en-IN" sz="2000" dirty="0"/>
              <a:t>, who came up with a description of the amplitudes at around the resonant condition, and it was established later that the system shows strongly chaotic dynamics (</a:t>
            </a:r>
            <a:r>
              <a:rPr lang="en-IN" sz="2000" i="1" dirty="0"/>
              <a:t>Van der Weele et. al. (1996)</a:t>
            </a:r>
            <a:r>
              <a:rPr lang="en-IN" sz="2000" dirty="0"/>
              <a:t>, </a:t>
            </a:r>
            <a:r>
              <a:rPr lang="en-IN" sz="2000" i="1" dirty="0"/>
              <a:t>Anurag et. al. (2020)</a:t>
            </a:r>
            <a:r>
              <a:rPr lang="en-IN" sz="2000" dirty="0"/>
              <a:t>).</a:t>
            </a:r>
          </a:p>
          <a:p>
            <a:pPr marL="342900" indent="-342900">
              <a:buFont typeface="Arial" panose="020B0604020202020204" pitchFamily="34" charset="0"/>
              <a:buChar char="•"/>
            </a:pPr>
            <a:r>
              <a:rPr lang="en-IN" sz="2000" dirty="0"/>
              <a:t>Building on the extensive literature on the elastic pendulum, we take a look at the elastic </a:t>
            </a:r>
            <a:r>
              <a:rPr lang="en-IN" sz="2000" i="1" dirty="0"/>
              <a:t>double</a:t>
            </a:r>
            <a:r>
              <a:rPr lang="en-IN" sz="2000" dirty="0"/>
              <a:t> pendulum, the lower pendulum being the elastic one and investigate the possibilities for parametric resonance in the same. </a:t>
            </a:r>
          </a:p>
          <a:p>
            <a:pPr marL="342900" indent="-342900">
              <a:buFont typeface="Arial" panose="020B0604020202020204" pitchFamily="34" charset="0"/>
              <a:buChar char="•"/>
            </a:pPr>
            <a:r>
              <a:rPr lang="en-IN" sz="2000" dirty="0"/>
              <a:t>We find four different conditions that give rise to resonance, two of which have been observed in other systems (frequency ratio 2) and two which are unique to ours. </a:t>
            </a:r>
          </a:p>
          <a:p>
            <a:pPr marL="342900" indent="-342900">
              <a:buFont typeface="Arial" panose="020B0604020202020204" pitchFamily="34" charset="0"/>
              <a:buChar char="•"/>
            </a:pPr>
            <a:r>
              <a:rPr lang="en-IN" sz="2000" dirty="0"/>
              <a:t>We consider the numerical solutions to the system at these four resonant conditions and look at the time evolution of the modes as well as the time series of the same in the phase space. </a:t>
            </a:r>
          </a:p>
          <a:p>
            <a:pPr marL="342900" indent="-342900">
              <a:buFont typeface="Arial" panose="020B0604020202020204" pitchFamily="34" charset="0"/>
              <a:buChar char="•"/>
            </a:pPr>
            <a:r>
              <a:rPr lang="en-IN" sz="2000" dirty="0"/>
              <a:t>We also show that the system has a positive (and large) Lyapunov exponent affirming our claim that the dynamics is strongly chaotic. </a:t>
            </a:r>
          </a:p>
        </p:txBody>
      </p:sp>
    </p:spTree>
    <p:extLst>
      <p:ext uri="{BB962C8B-B14F-4D97-AF65-F5344CB8AC3E}">
        <p14:creationId xmlns:p14="http://schemas.microsoft.com/office/powerpoint/2010/main" val="2002955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2">
            <a:extLst>
              <a:ext uri="{FF2B5EF4-FFF2-40B4-BE49-F238E27FC236}">
                <a16:creationId xmlns:a16="http://schemas.microsoft.com/office/drawing/2014/main" id="{53D08905-8BDC-2D48-95A0-AD08BC809FDC}"/>
              </a:ext>
            </a:extLst>
          </p:cNvPr>
          <p:cNvSpPr>
            <a:spLocks noGrp="1"/>
          </p:cNvSpPr>
          <p:nvPr>
            <p:ph type="dt" sz="half" idx="10"/>
          </p:nvPr>
        </p:nvSpPr>
        <p:spPr>
          <a:xfrm>
            <a:off x="915412" y="6494103"/>
            <a:ext cx="2743200" cy="365125"/>
          </a:xfrm>
        </p:spPr>
        <p:txBody>
          <a:bodyPr/>
          <a:lstStyle/>
          <a:p>
            <a:fld id="{CF538E23-87CB-4CCA-8646-A886E9FB8BE5}" type="datetimeFigureOut">
              <a:rPr lang="en-US" smtClean="0"/>
              <a:t>6/5/2023</a:t>
            </a:fld>
            <a:endParaRPr lang="en-US" dirty="0"/>
          </a:p>
        </p:txBody>
      </p:sp>
      <p:sp>
        <p:nvSpPr>
          <p:cNvPr id="6" name="Segnaposto numero diapositiva 4">
            <a:extLst>
              <a:ext uri="{FF2B5EF4-FFF2-40B4-BE49-F238E27FC236}">
                <a16:creationId xmlns:a16="http://schemas.microsoft.com/office/drawing/2014/main" id="{626DD0E9-DF63-6D46-91B1-CF574D4824B5}"/>
              </a:ext>
            </a:extLst>
          </p:cNvPr>
          <p:cNvSpPr>
            <a:spLocks noGrp="1"/>
          </p:cNvSpPr>
          <p:nvPr>
            <p:ph type="sldNum" sz="quarter" idx="12"/>
          </p:nvPr>
        </p:nvSpPr>
        <p:spPr>
          <a:xfrm>
            <a:off x="9360837" y="6473154"/>
            <a:ext cx="2743200" cy="365125"/>
          </a:xfrm>
        </p:spPr>
        <p:txBody>
          <a:bodyPr/>
          <a:lstStyle/>
          <a:p>
            <a:fld id="{4E3F8AB9-A994-483C-B99F-B5DF1909891D}" type="slidenum">
              <a:rPr lang="en-US" smtClean="0"/>
              <a:t>3</a:t>
            </a:fld>
            <a:endParaRPr lang="en-US"/>
          </a:p>
        </p:txBody>
      </p:sp>
      <p:sp>
        <p:nvSpPr>
          <p:cNvPr id="7" name="Rettangolo 6">
            <a:extLst>
              <a:ext uri="{FF2B5EF4-FFF2-40B4-BE49-F238E27FC236}">
                <a16:creationId xmlns:a16="http://schemas.microsoft.com/office/drawing/2014/main" id="{E11B985C-A7A9-7C40-835B-BF3C5192FC58}"/>
              </a:ext>
            </a:extLst>
          </p:cNvPr>
          <p:cNvSpPr/>
          <p:nvPr/>
        </p:nvSpPr>
        <p:spPr>
          <a:xfrm>
            <a:off x="596895" y="-27432"/>
            <a:ext cx="11595102" cy="982494"/>
          </a:xfrm>
          <a:prstGeom prst="rect">
            <a:avLst/>
          </a:prstGeom>
          <a:solidFill>
            <a:srgbClr val="822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asellaDiTesto 7">
            <a:extLst>
              <a:ext uri="{FF2B5EF4-FFF2-40B4-BE49-F238E27FC236}">
                <a16:creationId xmlns:a16="http://schemas.microsoft.com/office/drawing/2014/main" id="{85DCE3F2-6B1E-584A-B85E-302F46C452CD}"/>
              </a:ext>
            </a:extLst>
          </p:cNvPr>
          <p:cNvSpPr txBox="1"/>
          <p:nvPr/>
        </p:nvSpPr>
        <p:spPr>
          <a:xfrm rot="16200000">
            <a:off x="-2227830" y="3689635"/>
            <a:ext cx="5000921" cy="369332"/>
          </a:xfrm>
          <a:prstGeom prst="rect">
            <a:avLst/>
          </a:prstGeom>
          <a:noFill/>
        </p:spPr>
        <p:txBody>
          <a:bodyPr wrap="none" rtlCol="0">
            <a:spAutoFit/>
          </a:bodyPr>
          <a:lstStyle/>
          <a:p>
            <a:r>
              <a:rPr lang="it-IT" dirty="0">
                <a:solidFill>
                  <a:schemeClr val="bg1">
                    <a:lumMod val="65000"/>
                  </a:schemeClr>
                </a:solidFill>
                <a:latin typeface="Humnst777 BT" panose="020B0603030504020204" pitchFamily="34" charset="0"/>
              </a:rPr>
              <a:t>Third International </a:t>
            </a:r>
            <a:r>
              <a:rPr lang="it-IT" dirty="0" err="1">
                <a:solidFill>
                  <a:schemeClr val="bg1">
                    <a:lumMod val="65000"/>
                  </a:schemeClr>
                </a:solidFill>
                <a:latin typeface="Humnst777 BT" panose="020B0603030504020204" pitchFamily="34" charset="0"/>
              </a:rPr>
              <a:t>Nonlinear</a:t>
            </a:r>
            <a:r>
              <a:rPr lang="it-IT" dirty="0">
                <a:solidFill>
                  <a:schemeClr val="bg1">
                    <a:lumMod val="65000"/>
                  </a:schemeClr>
                </a:solidFill>
                <a:latin typeface="Humnst777 BT" panose="020B0603030504020204" pitchFamily="34" charset="0"/>
              </a:rPr>
              <a:t> Dynamics Conference</a:t>
            </a:r>
            <a:endParaRPr lang="en-US" dirty="0">
              <a:solidFill>
                <a:schemeClr val="bg1">
                  <a:lumMod val="65000"/>
                </a:schemeClr>
              </a:solidFill>
              <a:latin typeface="Humnst777 BT" panose="020B0603030504020204" pitchFamily="34" charset="0"/>
            </a:endParaRPr>
          </a:p>
        </p:txBody>
      </p:sp>
      <p:pic>
        <p:nvPicPr>
          <p:cNvPr id="9" name="Immagine 8">
            <a:extLst>
              <a:ext uri="{FF2B5EF4-FFF2-40B4-BE49-F238E27FC236}">
                <a16:creationId xmlns:a16="http://schemas.microsoft.com/office/drawing/2014/main" id="{FF6A6525-2AF1-1E43-AAE5-A35B8EEB3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13" y="69841"/>
            <a:ext cx="1236799" cy="822210"/>
          </a:xfrm>
          <a:prstGeom prst="rect">
            <a:avLst/>
          </a:prstGeom>
        </p:spPr>
      </p:pic>
      <p:sp>
        <p:nvSpPr>
          <p:cNvPr id="10" name="CasellaDiTesto 9">
            <a:extLst>
              <a:ext uri="{FF2B5EF4-FFF2-40B4-BE49-F238E27FC236}">
                <a16:creationId xmlns:a16="http://schemas.microsoft.com/office/drawing/2014/main" id="{365034D3-1C82-F746-AD6B-352766AFADF5}"/>
              </a:ext>
            </a:extLst>
          </p:cNvPr>
          <p:cNvSpPr txBox="1"/>
          <p:nvPr/>
        </p:nvSpPr>
        <p:spPr>
          <a:xfrm>
            <a:off x="1076724" y="387119"/>
            <a:ext cx="2185214" cy="400110"/>
          </a:xfrm>
          <a:prstGeom prst="rect">
            <a:avLst/>
          </a:prstGeom>
          <a:noFill/>
        </p:spPr>
        <p:txBody>
          <a:bodyPr wrap="none" rtlCol="0">
            <a:spAutoFit/>
          </a:bodyPr>
          <a:lstStyle/>
          <a:p>
            <a:r>
              <a:rPr lang="it-IT" sz="2000" b="1" dirty="0">
                <a:solidFill>
                  <a:schemeClr val="bg1"/>
                </a:solidFill>
                <a:latin typeface="Palatino Linotype" panose="02040502050505030304" pitchFamily="18" charset="0"/>
              </a:rPr>
              <a:t>NODYCON 2023</a:t>
            </a:r>
            <a:endParaRPr lang="en-US" sz="2000" b="1" dirty="0">
              <a:solidFill>
                <a:schemeClr val="bg1"/>
              </a:solidFill>
              <a:latin typeface="Palatino Linotype" panose="02040502050505030304" pitchFamily="18" charset="0"/>
            </a:endParaRPr>
          </a:p>
        </p:txBody>
      </p:sp>
      <p:sp>
        <p:nvSpPr>
          <p:cNvPr id="11" name="Titolo 1">
            <a:extLst>
              <a:ext uri="{FF2B5EF4-FFF2-40B4-BE49-F238E27FC236}">
                <a16:creationId xmlns:a16="http://schemas.microsoft.com/office/drawing/2014/main" id="{94D6C440-47EC-2343-8101-1BA65806DC74}"/>
              </a:ext>
            </a:extLst>
          </p:cNvPr>
          <p:cNvSpPr txBox="1">
            <a:spLocks/>
          </p:cNvSpPr>
          <p:nvPr/>
        </p:nvSpPr>
        <p:spPr>
          <a:xfrm>
            <a:off x="3261938" y="225029"/>
            <a:ext cx="8575782" cy="5324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it-IT" sz="3800" i="1" dirty="0"/>
              <a:t>The system</a:t>
            </a:r>
            <a:endParaRPr lang="en-US" sz="3800" i="1" dirty="0"/>
          </a:p>
        </p:txBody>
      </p:sp>
      <p:sp>
        <p:nvSpPr>
          <p:cNvPr id="5" name="TextBox 4">
            <a:extLst>
              <a:ext uri="{FF2B5EF4-FFF2-40B4-BE49-F238E27FC236}">
                <a16:creationId xmlns:a16="http://schemas.microsoft.com/office/drawing/2014/main" id="{71082EEF-10FE-2AE3-5ED8-F351DD823599}"/>
              </a:ext>
            </a:extLst>
          </p:cNvPr>
          <p:cNvSpPr txBox="1"/>
          <p:nvPr/>
        </p:nvSpPr>
        <p:spPr>
          <a:xfrm>
            <a:off x="1076724" y="5094506"/>
            <a:ext cx="2167128" cy="369332"/>
          </a:xfrm>
          <a:prstGeom prst="rect">
            <a:avLst/>
          </a:prstGeom>
          <a:noFill/>
        </p:spPr>
        <p:txBody>
          <a:bodyPr wrap="square" rtlCol="0">
            <a:spAutoFit/>
          </a:bodyPr>
          <a:lstStyle/>
          <a:p>
            <a:r>
              <a:rPr lang="en-IN" i="1" u="sng" dirty="0"/>
              <a:t>Fig 1: The system</a:t>
            </a:r>
          </a:p>
        </p:txBody>
      </p:sp>
      <p:sp>
        <p:nvSpPr>
          <p:cNvPr id="13" name="TextBox 12">
            <a:extLst>
              <a:ext uri="{FF2B5EF4-FFF2-40B4-BE49-F238E27FC236}">
                <a16:creationId xmlns:a16="http://schemas.microsoft.com/office/drawing/2014/main" id="{72E60047-6DF1-9543-6304-ECD2DBEE50AF}"/>
              </a:ext>
            </a:extLst>
          </p:cNvPr>
          <p:cNvSpPr txBox="1"/>
          <p:nvPr/>
        </p:nvSpPr>
        <p:spPr>
          <a:xfrm>
            <a:off x="3658612" y="1270254"/>
            <a:ext cx="8347460" cy="2492990"/>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system we consider is displayed on the left:</a:t>
            </a:r>
          </a:p>
          <a:p>
            <a:r>
              <a:rPr lang="en-IN" sz="2000" dirty="0"/>
              <a:t>We have a double pendulum with 2 masses, </a:t>
            </a:r>
            <a:r>
              <a:rPr lang="en-IN" sz="2000" i="1" dirty="0"/>
              <a:t>m</a:t>
            </a:r>
            <a:r>
              <a:rPr lang="en-IN" sz="2000" i="1" baseline="-25000" dirty="0"/>
              <a:t>1</a:t>
            </a:r>
            <a:r>
              <a:rPr lang="en-IN" sz="2000" dirty="0"/>
              <a:t> and </a:t>
            </a:r>
            <a:r>
              <a:rPr lang="en-IN" sz="2000" i="1" dirty="0"/>
              <a:t>m</a:t>
            </a:r>
            <a:r>
              <a:rPr lang="en-IN" sz="2000" i="1" baseline="-25000" dirty="0"/>
              <a:t>2</a:t>
            </a:r>
            <a:r>
              <a:rPr lang="en-IN" sz="2000" dirty="0"/>
              <a:t>. The string connecting </a:t>
            </a:r>
            <a:r>
              <a:rPr lang="en-IN" sz="2000" i="1" dirty="0"/>
              <a:t>m</a:t>
            </a:r>
            <a:r>
              <a:rPr lang="en-IN" sz="2000" i="1" baseline="-25000" dirty="0"/>
              <a:t>1</a:t>
            </a:r>
            <a:r>
              <a:rPr lang="en-IN" sz="2000" dirty="0"/>
              <a:t> to the pivot point is inextensible but the masses are connected together by a spring with a spring constant, </a:t>
            </a:r>
            <a:r>
              <a:rPr lang="en-IN" sz="2000" i="1" dirty="0"/>
              <a:t>k</a:t>
            </a:r>
            <a:r>
              <a:rPr lang="en-IN" sz="2000" dirty="0"/>
              <a:t>. </a:t>
            </a:r>
          </a:p>
          <a:p>
            <a:endParaRPr lang="en-IN" sz="2000" dirty="0"/>
          </a:p>
          <a:p>
            <a:pPr marL="342900" indent="-342900">
              <a:buFont typeface="Arial" panose="020B0604020202020204" pitchFamily="34" charset="0"/>
              <a:buChar char="•"/>
            </a:pPr>
            <a:r>
              <a:rPr lang="en-IN" sz="2000" dirty="0"/>
              <a:t>The Lagrangian of our system is then given by,</a:t>
            </a:r>
            <a:endParaRPr lang="en-IN" sz="3600" dirty="0"/>
          </a:p>
          <a:p>
            <a:pPr algn="just"/>
            <a:endParaRPr lang="en-IN" sz="3600" baseline="-25000" dirty="0"/>
          </a:p>
          <a:p>
            <a:endParaRPr lang="en-IN" baseline="-25000" dirty="0"/>
          </a:p>
        </p:txBody>
      </p:sp>
      <p:pic>
        <p:nvPicPr>
          <p:cNvPr id="12" name="Picture 11">
            <a:extLst>
              <a:ext uri="{FF2B5EF4-FFF2-40B4-BE49-F238E27FC236}">
                <a16:creationId xmlns:a16="http://schemas.microsoft.com/office/drawing/2014/main" id="{060E0928-A74F-5957-C289-0BE43D0601A7}"/>
              </a:ext>
            </a:extLst>
          </p:cNvPr>
          <p:cNvPicPr>
            <a:picLocks noChangeAspect="1"/>
          </p:cNvPicPr>
          <p:nvPr/>
        </p:nvPicPr>
        <p:blipFill rotWithShape="1">
          <a:blip r:embed="rId3">
            <a:extLst>
              <a:ext uri="{28A0092B-C50C-407E-A947-70E740481C1C}">
                <a14:useLocalDpi xmlns:a14="http://schemas.microsoft.com/office/drawing/2010/main" val="0"/>
              </a:ext>
            </a:extLst>
          </a:blip>
          <a:srcRect l="4565" r="2197"/>
          <a:stretch/>
        </p:blipFill>
        <p:spPr>
          <a:xfrm>
            <a:off x="457297" y="1135440"/>
            <a:ext cx="3273455" cy="381526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846C0B-C31B-C939-47B8-3045E0CAE988}"/>
                  </a:ext>
                </a:extLst>
              </p:cNvPr>
              <p:cNvSpPr txBox="1"/>
              <p:nvPr/>
            </p:nvSpPr>
            <p:spPr>
              <a:xfrm>
                <a:off x="3590844" y="3215740"/>
                <a:ext cx="8347460" cy="11769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𝓛</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𝑀</m:t>
                          </m:r>
                        </m:num>
                        <m:den>
                          <m:r>
                            <a:rPr lang="en-IN" i="1">
                              <a:latin typeface="Cambria Math" panose="02040503050406030204" pitchFamily="18" charset="0"/>
                            </a:rPr>
                            <m:t>2</m:t>
                          </m:r>
                        </m:den>
                      </m:f>
                      <m:sSubSup>
                        <m:sSubSupPr>
                          <m:ctrlPr>
                            <a:rPr lang="en-IN" i="1">
                              <a:latin typeface="Cambria Math" panose="02040503050406030204" pitchFamily="18" charset="0"/>
                            </a:rPr>
                          </m:ctrlPr>
                        </m:sSubSupPr>
                        <m:e>
                          <m:r>
                            <a:rPr lang="en-IN" i="1">
                              <a:latin typeface="Cambria Math" panose="02040503050406030204" pitchFamily="18" charset="0"/>
                            </a:rPr>
                            <m:t>𝑙</m:t>
                          </m:r>
                        </m:e>
                        <m:sub>
                          <m:r>
                            <a:rPr lang="en-IN" i="1">
                              <a:latin typeface="Cambria Math" panose="02040503050406030204" pitchFamily="18" charset="0"/>
                            </a:rPr>
                            <m:t>1</m:t>
                          </m:r>
                        </m:sub>
                        <m:sup>
                          <m:r>
                            <a:rPr lang="en-IN" i="1">
                              <a:latin typeface="Cambria Math" panose="02040503050406030204" pitchFamily="18" charset="0"/>
                            </a:rPr>
                            <m:t>2</m:t>
                          </m:r>
                        </m:sup>
                      </m:sSubSup>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e>
                        <m:sup>
                          <m:r>
                            <a:rPr lang="en-IN" i="1">
                              <a:latin typeface="Cambria Math" panose="02040503050406030204" pitchFamily="18" charset="0"/>
                            </a:rPr>
                            <m:t>2</m:t>
                          </m:r>
                        </m:sup>
                      </m:sSup>
                      <m:r>
                        <a:rPr lang="en-IN" i="1">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2</m:t>
                              </m:r>
                            </m:sub>
                          </m:sSub>
                        </m:num>
                        <m:den>
                          <m:r>
                            <a:rPr lang="en-IN" i="1">
                              <a:latin typeface="Cambria Math" panose="02040503050406030204" pitchFamily="18" charset="0"/>
                            </a:rPr>
                            <m:t>2</m:t>
                          </m:r>
                        </m:den>
                      </m:f>
                      <m:d>
                        <m:dPr>
                          <m:ctrlPr>
                            <a:rPr lang="en-IN" i="1">
                              <a:latin typeface="Cambria Math" panose="02040503050406030204" pitchFamily="18" charset="0"/>
                            </a:rPr>
                          </m:ctrlPr>
                        </m:dPr>
                        <m:e>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𝑟</m:t>
                                  </m:r>
                                </m:e>
                              </m:acc>
                            </m:e>
                            <m:sup>
                              <m:r>
                                <a:rPr lang="en-IN" i="1">
                                  <a:latin typeface="Cambria Math" panose="02040503050406030204" pitchFamily="18" charset="0"/>
                                </a:rPr>
                                <m:t>2</m:t>
                              </m:r>
                            </m:sup>
                          </m:sSup>
                          <m:r>
                            <a:rPr lang="en-IN" i="1">
                              <a:latin typeface="Cambria Math" panose="02040503050406030204" pitchFamily="18" charset="0"/>
                            </a:rPr>
                            <m:t>+</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𝜙</m:t>
                                  </m:r>
                                </m:e>
                              </m:acc>
                            </m:e>
                            <m:sup>
                              <m:r>
                                <a:rPr lang="en-IN" i="1">
                                  <a:latin typeface="Cambria Math" panose="02040503050406030204" pitchFamily="18" charset="0"/>
                                </a:rPr>
                                <m:t>2</m:t>
                              </m:r>
                            </m:sup>
                          </m:sSup>
                          <m:sSup>
                            <m:sSupPr>
                              <m:ctrlPr>
                                <a:rPr lang="en-IN" i="1">
                                  <a:latin typeface="Cambria Math" panose="02040503050406030204" pitchFamily="18" charset="0"/>
                                </a:rPr>
                              </m:ctrlPr>
                            </m:sSup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𝑟</m:t>
                                  </m:r>
                                </m:e>
                              </m:d>
                            </m:e>
                            <m:sup>
                              <m:r>
                                <a:rPr lang="en-IN" i="1">
                                  <a:latin typeface="Cambria Math" panose="02040503050406030204" pitchFamily="18" charset="0"/>
                                </a:rPr>
                                <m:t>2</m:t>
                              </m:r>
                            </m:sup>
                          </m:sSup>
                        </m:e>
                      </m:d>
                      <m:r>
                        <a:rPr lang="en-IN" i="1">
                          <a:latin typeface="Cambria Math" panose="02040503050406030204" pitchFamily="18" charset="0"/>
                        </a:rPr>
                        <m:t>+</m:t>
                      </m:r>
                      <m:r>
                        <a:rPr lang="en-IN" i="1">
                          <a:latin typeface="Cambria Math" panose="02040503050406030204" pitchFamily="18" charset="0"/>
                        </a:rPr>
                        <m:t>𝑀𝑔</m:t>
                      </m:r>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1</m:t>
                          </m:r>
                        </m:sub>
                      </m:sSub>
                      <m:func>
                        <m:funcPr>
                          <m:ctrlPr>
                            <a:rPr lang="en-IN" i="1">
                              <a:latin typeface="Cambria Math" panose="02040503050406030204" pitchFamily="18" charset="0"/>
                            </a:rPr>
                          </m:ctrlPr>
                        </m:funcPr>
                        <m:fName>
                          <m:r>
                            <m:rPr>
                              <m:sty m:val="p"/>
                            </m:rPr>
                            <a:rPr lang="en-IN">
                              <a:latin typeface="Cambria Math" panose="02040503050406030204" pitchFamily="18" charset="0"/>
                            </a:rPr>
                            <m:t>cos</m:t>
                          </m:r>
                        </m:fName>
                        <m:e>
                          <m:r>
                            <a:rPr lang="en-IN" i="1">
                              <a:latin typeface="Cambria Math" panose="02040503050406030204" pitchFamily="18" charset="0"/>
                              <a:ea typeface="Cambria Math" panose="02040503050406030204" pitchFamily="18" charset="0"/>
                            </a:rPr>
                            <m:t>𝜃</m:t>
                          </m:r>
                        </m:e>
                      </m:func>
                      <m:r>
                        <a:rPr lang="en-IN" i="1">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rPr>
                            <m:t>𝑘</m:t>
                          </m:r>
                        </m:num>
                        <m:den>
                          <m:r>
                            <a:rPr lang="en-IN" i="1">
                              <a:latin typeface="Cambria Math" panose="02040503050406030204" pitchFamily="18" charset="0"/>
                            </a:rPr>
                            <m:t>2</m:t>
                          </m:r>
                        </m:den>
                      </m:f>
                      <m:sSup>
                        <m:sSupPr>
                          <m:ctrlPr>
                            <a:rPr lang="en-IN" i="1">
                              <a:latin typeface="Cambria Math" panose="02040503050406030204" pitchFamily="18" charset="0"/>
                            </a:rPr>
                          </m:ctrlPr>
                        </m:sSupPr>
                        <m:e>
                          <m:r>
                            <a:rPr lang="en-IN" i="1">
                              <a:latin typeface="Cambria Math" panose="02040503050406030204" pitchFamily="18" charset="0"/>
                            </a:rPr>
                            <m:t>𝑟</m:t>
                          </m:r>
                        </m:e>
                        <m:sup>
                          <m:r>
                            <a:rPr lang="en-IN" i="1">
                              <a:latin typeface="Cambria Math" panose="02040503050406030204" pitchFamily="18" charset="0"/>
                            </a:rPr>
                            <m:t>2</m:t>
                          </m:r>
                        </m:sup>
                      </m:sSup>
                      <m:r>
                        <a:rPr lang="en-IN" i="1">
                          <a:latin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2</m:t>
                          </m:r>
                        </m:sub>
                      </m:sSub>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𝑟</m:t>
                          </m:r>
                        </m:e>
                      </m:d>
                      <m:r>
                        <m:rPr>
                          <m:sty m:val="p"/>
                        </m:rPr>
                        <a:rPr lang="en-IN">
                          <a:latin typeface="Cambria Math" panose="02040503050406030204" pitchFamily="18" charset="0"/>
                        </a:rPr>
                        <m:t>g</m:t>
                      </m:r>
                      <m:func>
                        <m:funcPr>
                          <m:ctrlPr>
                            <a:rPr lang="en-IN" i="1">
                              <a:latin typeface="Cambria Math" panose="02040503050406030204" pitchFamily="18" charset="0"/>
                            </a:rPr>
                          </m:ctrlPr>
                        </m:funcPr>
                        <m:fName>
                          <m:r>
                            <m:rPr>
                              <m:sty m:val="p"/>
                            </m:rPr>
                            <a:rPr lang="en-IN">
                              <a:latin typeface="Cambria Math" panose="02040503050406030204" pitchFamily="18" charset="0"/>
                            </a:rPr>
                            <m:t>cos</m:t>
                          </m:r>
                        </m:fName>
                        <m:e>
                          <m:r>
                            <a:rPr lang="en-IN" i="1">
                              <a:latin typeface="Cambria Math" panose="02040503050406030204" pitchFamily="18" charset="0"/>
                            </a:rPr>
                            <m:t>𝜙</m:t>
                          </m:r>
                        </m:e>
                      </m:func>
                      <m:r>
                        <a:rPr lang="en-IN">
                          <a:latin typeface="Cambria Math" panose="02040503050406030204" pitchFamily="18" charset="0"/>
                        </a:rPr>
                        <m:t>+</m:t>
                      </m:r>
                      <m:func>
                        <m:funcPr>
                          <m:ctrlPr>
                            <a:rPr lang="en-IN" i="1">
                              <a:latin typeface="Cambria Math" panose="02040503050406030204" pitchFamily="18" charset="0"/>
                            </a:rPr>
                          </m:ctrlPr>
                        </m:funcPr>
                        <m:fName>
                          <m:sSub>
                            <m:sSubPr>
                              <m:ctrlPr>
                                <a:rPr lang="en-IN" i="1">
                                  <a:latin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2</m:t>
                              </m:r>
                            </m:sub>
                          </m:sSub>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1</m:t>
                              </m:r>
                            </m:sub>
                          </m:sSub>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rPr>
                                <m:t>𝑟</m:t>
                              </m:r>
                            </m:e>
                          </m:d>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rPr>
                                <m:t>𝜙</m:t>
                              </m:r>
                            </m:e>
                          </m:acc>
                          <m:r>
                            <m:rPr>
                              <m:sty m:val="p"/>
                            </m:rPr>
                            <a:rPr lang="en-IN">
                              <a:latin typeface="Cambria Math" panose="02040503050406030204" pitchFamily="18" charset="0"/>
                            </a:rPr>
                            <m:t>cos</m:t>
                          </m:r>
                        </m:fName>
                        <m:e>
                          <m:d>
                            <m:dPr>
                              <m:ctrlPr>
                                <a:rPr lang="en-IN" i="1">
                                  <a:latin typeface="Cambria Math" panose="02040503050406030204" pitchFamily="18" charset="0"/>
                                </a:rPr>
                              </m:ctrlPr>
                            </m:dPr>
                            <m:e>
                              <m:r>
                                <a:rPr lang="en-IN" i="1">
                                  <a:latin typeface="Cambria Math" panose="02040503050406030204" pitchFamily="18" charset="0"/>
                                </a:rPr>
                                <m:t>𝜙</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d>
                        </m:e>
                      </m:func>
                      <m:r>
                        <a:rPr lang="en-IN">
                          <a:latin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2</m:t>
                          </m:r>
                        </m:sub>
                      </m:sSub>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1</m:t>
                          </m:r>
                        </m:sub>
                      </m:sSub>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rPr>
                            <m:t>𝑟</m:t>
                          </m:r>
                        </m:e>
                      </m:acc>
                      <m:func>
                        <m:funcPr>
                          <m:ctrlPr>
                            <a:rPr lang="en-IN" i="1">
                              <a:latin typeface="Cambria Math" panose="02040503050406030204" pitchFamily="18" charset="0"/>
                            </a:rPr>
                          </m:ctrlPr>
                        </m:funcPr>
                        <m:fName>
                          <m:r>
                            <m:rPr>
                              <m:sty m:val="p"/>
                            </m:rPr>
                            <a:rPr lang="en-IN">
                              <a:latin typeface="Cambria Math" panose="02040503050406030204" pitchFamily="18" charset="0"/>
                            </a:rPr>
                            <m:t>sin</m:t>
                          </m:r>
                        </m:fName>
                        <m:e>
                          <m:d>
                            <m:dPr>
                              <m:ctrlPr>
                                <a:rPr lang="en-IN" i="1">
                                  <a:latin typeface="Cambria Math" panose="02040503050406030204" pitchFamily="18" charset="0"/>
                                </a:rPr>
                              </m:ctrlPr>
                            </m:dPr>
                            <m:e>
                              <m:r>
                                <a:rPr lang="en-IN" i="1">
                                  <a:latin typeface="Cambria Math" panose="02040503050406030204" pitchFamily="18" charset="0"/>
                                </a:rPr>
                                <m:t>𝜙</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d>
                        </m:e>
                      </m:func>
                    </m:oMath>
                  </m:oMathPara>
                </a14:m>
                <a:endParaRPr lang="en-IN" dirty="0"/>
              </a:p>
            </p:txBody>
          </p:sp>
        </mc:Choice>
        <mc:Fallback xmlns="">
          <p:sp>
            <p:nvSpPr>
              <p:cNvPr id="2" name="TextBox 1">
                <a:extLst>
                  <a:ext uri="{FF2B5EF4-FFF2-40B4-BE49-F238E27FC236}">
                    <a16:creationId xmlns:a16="http://schemas.microsoft.com/office/drawing/2014/main" id="{A4846C0B-C31B-C939-47B8-3045E0CAE988}"/>
                  </a:ext>
                </a:extLst>
              </p:cNvPr>
              <p:cNvSpPr txBox="1">
                <a:spLocks noRot="1" noChangeAspect="1" noMove="1" noResize="1" noEditPoints="1" noAdjustHandles="1" noChangeArrowheads="1" noChangeShapeType="1" noTextEdit="1"/>
              </p:cNvSpPr>
              <p:nvPr/>
            </p:nvSpPr>
            <p:spPr>
              <a:xfrm>
                <a:off x="3590844" y="3215740"/>
                <a:ext cx="8347460" cy="1176925"/>
              </a:xfrm>
              <a:prstGeom prst="rect">
                <a:avLst/>
              </a:prstGeom>
              <a:blipFill>
                <a:blip r:embed="rId4"/>
                <a:stretch>
                  <a:fillRect b="-362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84274F-E1B8-5B12-1BBE-D9C2229FCF28}"/>
                  </a:ext>
                </a:extLst>
              </p:cNvPr>
              <p:cNvSpPr txBox="1"/>
              <p:nvPr/>
            </p:nvSpPr>
            <p:spPr>
              <a:xfrm>
                <a:off x="3476544" y="4833165"/>
                <a:ext cx="8576060" cy="1383456"/>
              </a:xfrm>
              <a:prstGeom prst="rect">
                <a:avLst/>
              </a:prstGeom>
              <a:noFill/>
            </p:spPr>
            <p:txBody>
              <a:bodyPr wrap="square" rtlCol="0">
                <a:spAutoFit/>
              </a:bodyPr>
              <a:lstStyle/>
              <a:p>
                <a:pPr marL="285750" indent="-285750">
                  <a:buFont typeface="Arial" panose="020B0604020202020204" pitchFamily="34" charset="0"/>
                  <a:buChar char="•"/>
                </a:pPr>
                <a:r>
                  <a:rPr lang="en-IN" sz="2000" dirty="0"/>
                  <a:t>A more convenient way to write the resulting equations is done by rescaling </a:t>
                </a:r>
                <a14:m>
                  <m:oMath xmlns:m="http://schemas.openxmlformats.org/officeDocument/2006/math">
                    <m:r>
                      <a:rPr lang="en-IN" sz="2000">
                        <a:latin typeface="Cambria Math" panose="02040503050406030204" pitchFamily="18" charset="0"/>
                      </a:rPr>
                      <m:t>𝓛</m:t>
                    </m:r>
                  </m:oMath>
                </a14:m>
                <a:r>
                  <a:rPr lang="en-IN" sz="2000" dirty="0"/>
                  <a:t>. To do this, we shift </a:t>
                </a:r>
                <a14:m>
                  <m:oMath xmlns:m="http://schemas.openxmlformats.org/officeDocument/2006/math">
                    <m:r>
                      <a:rPr lang="en-IN" sz="2000" i="1">
                        <a:latin typeface="Cambria Math" panose="02040503050406030204" pitchFamily="18" charset="0"/>
                      </a:rPr>
                      <m:t>𝑟</m:t>
                    </m:r>
                    <m:r>
                      <a:rPr lang="en-IN" sz="2000" b="0" i="0" smtClean="0">
                        <a:latin typeface="Cambria Math" panose="02040503050406030204" pitchFamily="18" charset="0"/>
                      </a:rPr>
                      <m:t>+</m:t>
                    </m:r>
                    <m:f>
                      <m:fPr>
                        <m:ctrlPr>
                          <a:rPr lang="en-IN" sz="2000" b="0" i="1" smtClean="0">
                            <a:latin typeface="Cambria Math" panose="02040503050406030204" pitchFamily="18" charset="0"/>
                            <a:ea typeface="Cambria Math" panose="02040503050406030204" pitchFamily="18" charset="0"/>
                          </a:rPr>
                        </m:ctrlPr>
                      </m:fPr>
                      <m:num>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rPr>
                              <m:t>𝑚</m:t>
                            </m:r>
                          </m:e>
                          <m:sub>
                            <m:r>
                              <a:rPr lang="en-IN" sz="2000" i="1">
                                <a:latin typeface="Cambria Math" panose="02040503050406030204" pitchFamily="18" charset="0"/>
                              </a:rPr>
                              <m:t>2</m:t>
                            </m:r>
                          </m:sub>
                        </m:sSub>
                        <m:r>
                          <m:rPr>
                            <m:sty m:val="p"/>
                          </m:rPr>
                          <a:rPr lang="en-IN" sz="2000">
                            <a:latin typeface="Cambria Math" panose="02040503050406030204" pitchFamily="18" charset="0"/>
                          </a:rPr>
                          <m:t>g</m:t>
                        </m:r>
                      </m:num>
                      <m:den>
                        <m:r>
                          <m:rPr>
                            <m:sty m:val="p"/>
                          </m:rPr>
                          <a:rPr lang="en-IN" sz="2000" b="0" i="0" smtClean="0">
                            <a:latin typeface="Cambria Math" panose="02040503050406030204" pitchFamily="18" charset="0"/>
                          </a:rPr>
                          <m:t>k</m:t>
                        </m:r>
                      </m:den>
                    </m:f>
                    <m:r>
                      <a:rPr lang="en-IN" sz="2000" b="0" i="0" smtClean="0">
                        <a:latin typeface="Cambria Math" panose="02040503050406030204" pitchFamily="18" charset="0"/>
                      </a:rPr>
                      <m:t>=</m:t>
                    </m:r>
                    <m:r>
                      <a:rPr lang="en-IN" sz="2000" i="1">
                        <a:latin typeface="Cambria Math" panose="02040503050406030204" pitchFamily="18" charset="0"/>
                      </a:rPr>
                      <m:t>𝑟</m:t>
                    </m:r>
                    <m:r>
                      <a:rPr lang="en-IN" sz="2000">
                        <a:latin typeface="Cambria Math" panose="02040503050406030204" pitchFamily="18" charset="0"/>
                      </a:rPr>
                      <m:t>+</m:t>
                    </m:r>
                    <m:sSub>
                      <m:sSubPr>
                        <m:ctrlPr>
                          <a:rPr lang="en-IN" sz="2000" i="1" smtClean="0">
                            <a:latin typeface="Cambria Math" panose="02040503050406030204" pitchFamily="18" charset="0"/>
                          </a:rPr>
                        </m:ctrlPr>
                      </m:sSubPr>
                      <m:e>
                        <m:r>
                          <a:rPr lang="en-IN" sz="2000" b="0" i="1" smtClean="0">
                            <a:latin typeface="Cambria Math" panose="02040503050406030204" pitchFamily="18" charset="0"/>
                          </a:rPr>
                          <m:t>𝑙</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m:t>
                    </m:r>
                    <m:r>
                      <a:rPr lang="en-IN" sz="2000" b="0" i="1" smtClean="0">
                        <a:latin typeface="Cambria Math" panose="02040503050406030204" pitchFamily="18" charset="0"/>
                      </a:rPr>
                      <m:t>𝑅</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𝑙</m:t>
                        </m:r>
                      </m:e>
                      <m:sub>
                        <m:r>
                          <a:rPr lang="en-IN" sz="2000" b="0" i="1" smtClean="0">
                            <a:latin typeface="Cambria Math" panose="02040503050406030204" pitchFamily="18" charset="0"/>
                          </a:rPr>
                          <m:t>2</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𝑙</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m:t>
                    </m:r>
                  </m:oMath>
                </a14:m>
                <a:r>
                  <a:rPr lang="en-IN" sz="2000" dirty="0"/>
                  <a:t>, and scale time as </a:t>
                </a:r>
                <a14:m>
                  <m:oMath xmlns:m="http://schemas.openxmlformats.org/officeDocument/2006/math">
                    <m:r>
                      <a:rPr lang="en-IN" sz="2000" b="0" i="1" smtClean="0">
                        <a:latin typeface="Cambria Math" panose="02040503050406030204" pitchFamily="18" charset="0"/>
                      </a:rPr>
                      <m:t>𝜏</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𝑡</m:t>
                    </m:r>
                  </m:oMath>
                </a14:m>
                <a:r>
                  <a:rPr lang="en-IN" sz="2000" dirty="0"/>
                  <a:t>, </a:t>
                </a:r>
                <a14:m>
                  <m:oMath xmlns:m="http://schemas.openxmlformats.org/officeDocument/2006/math">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𝜔</m:t>
                        </m:r>
                      </m:e>
                      <m:sub>
                        <m:r>
                          <a:rPr lang="en-IN" sz="2000" b="0" i="1" smtClean="0">
                            <a:latin typeface="Cambria Math" panose="02040503050406030204" pitchFamily="18" charset="0"/>
                          </a:rPr>
                          <m:t>1</m:t>
                        </m:r>
                      </m:sub>
                      <m:sup>
                        <m:r>
                          <a:rPr lang="en-IN" sz="2000" b="0" i="1" smtClean="0">
                            <a:latin typeface="Cambria Math" panose="02040503050406030204" pitchFamily="18" charset="0"/>
                          </a:rPr>
                          <m:t>2</m:t>
                        </m:r>
                      </m:sup>
                    </m:sSubSup>
                    <m:r>
                      <a:rPr lang="en-IN" sz="2000" b="0" i="1" smtClean="0">
                        <a:latin typeface="Cambria Math" panose="02040503050406030204" pitchFamily="18" charset="0"/>
                      </a:rPr>
                      <m:t>=</m:t>
                    </m:r>
                    <m:r>
                      <a:rPr lang="en-IN" sz="2000" b="0" i="1" smtClean="0">
                        <a:latin typeface="Cambria Math" panose="02040503050406030204" pitchFamily="18" charset="0"/>
                      </a:rPr>
                      <m:t>𝑔</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𝑙</m:t>
                        </m:r>
                      </m:e>
                      <m:sub>
                        <m:r>
                          <a:rPr lang="en-IN" sz="2000" b="0" i="1" smtClean="0">
                            <a:latin typeface="Cambria Math" panose="02040503050406030204" pitchFamily="18" charset="0"/>
                          </a:rPr>
                          <m:t>1</m:t>
                        </m:r>
                      </m:sub>
                    </m:sSub>
                  </m:oMath>
                </a14:m>
                <a:r>
                  <a:rPr lang="en-IN" sz="2000" dirty="0"/>
                  <a:t>. Without any loss of generality, we define </a:t>
                </a:r>
                <a14:m>
                  <m:oMath xmlns:m="http://schemas.openxmlformats.org/officeDocument/2006/math">
                    <m:acc>
                      <m:accPr>
                        <m:chr m:val="̅"/>
                        <m:ctrlPr>
                          <a:rPr lang="en-IN" sz="2000" i="1">
                            <a:latin typeface="Cambria Math" panose="02040503050406030204" pitchFamily="18" charset="0"/>
                          </a:rPr>
                        </m:ctrlPr>
                      </m:accPr>
                      <m:e>
                        <m:r>
                          <a:rPr lang="en-IN" sz="2000">
                            <a:latin typeface="Cambria Math" panose="02040503050406030204" pitchFamily="18" charset="0"/>
                          </a:rPr>
                          <m:t>𝓛</m:t>
                        </m:r>
                      </m:e>
                    </m:acc>
                    <m:r>
                      <a:rPr lang="en-IN" sz="2000">
                        <a:latin typeface="Cambria Math" panose="02040503050406030204" pitchFamily="18" charset="0"/>
                      </a:rPr>
                      <m:t>= </m:t>
                    </m:r>
                    <m:f>
                      <m:fPr>
                        <m:ctrlPr>
                          <a:rPr lang="en-IN" sz="2000" i="1">
                            <a:latin typeface="Cambria Math" panose="02040503050406030204" pitchFamily="18" charset="0"/>
                          </a:rPr>
                        </m:ctrlPr>
                      </m:fPr>
                      <m:num>
                        <m:r>
                          <a:rPr lang="en-IN" sz="2000">
                            <a:latin typeface="Cambria Math" panose="02040503050406030204" pitchFamily="18" charset="0"/>
                          </a:rPr>
                          <m:t>1</m:t>
                        </m:r>
                      </m:num>
                      <m:den>
                        <m:r>
                          <a:rPr lang="en-IN" sz="2000">
                            <a:latin typeface="Cambria Math" panose="02040503050406030204" pitchFamily="18" charset="0"/>
                          </a:rPr>
                          <m:t>𝑀</m:t>
                        </m:r>
                        <m:sSubSup>
                          <m:sSubSupPr>
                            <m:ctrlPr>
                              <a:rPr lang="en-IN" sz="2000" i="1">
                                <a:latin typeface="Cambria Math" panose="02040503050406030204" pitchFamily="18" charset="0"/>
                              </a:rPr>
                            </m:ctrlPr>
                          </m:sSubSupPr>
                          <m:e>
                            <m:sSup>
                              <m:sSupPr>
                                <m:ctrlPr>
                                  <a:rPr lang="en-IN" sz="2000" i="1">
                                    <a:latin typeface="Cambria Math" panose="02040503050406030204" pitchFamily="18" charset="0"/>
                                  </a:rPr>
                                </m:ctrlPr>
                              </m:sSupPr>
                              <m:e>
                                <m:sSub>
                                  <m:sSubPr>
                                    <m:ctrlPr>
                                      <a:rPr lang="en-IN" sz="2000" i="1">
                                        <a:latin typeface="Cambria Math" panose="02040503050406030204" pitchFamily="18" charset="0"/>
                                      </a:rPr>
                                    </m:ctrlPr>
                                  </m:sSubPr>
                                  <m:e>
                                    <m:r>
                                      <a:rPr lang="en-IN" sz="2000">
                                        <a:latin typeface="Cambria Math" panose="02040503050406030204" pitchFamily="18" charset="0"/>
                                      </a:rPr>
                                      <m:t>𝑙</m:t>
                                    </m:r>
                                  </m:e>
                                  <m:sub>
                                    <m:r>
                                      <a:rPr lang="en-IN" sz="2000">
                                        <a:latin typeface="Cambria Math" panose="02040503050406030204" pitchFamily="18" charset="0"/>
                                      </a:rPr>
                                      <m:t>1</m:t>
                                    </m:r>
                                  </m:sub>
                                </m:sSub>
                              </m:e>
                              <m:sup>
                                <m:r>
                                  <a:rPr lang="en-IN" sz="2000">
                                    <a:latin typeface="Cambria Math" panose="02040503050406030204" pitchFamily="18" charset="0"/>
                                  </a:rPr>
                                  <m:t>2</m:t>
                                </m:r>
                              </m:sup>
                            </m:sSup>
                            <m:r>
                              <a:rPr lang="en-IN" sz="2000">
                                <a:latin typeface="Cambria Math" panose="02040503050406030204" pitchFamily="18" charset="0"/>
                              </a:rPr>
                              <m:t>𝜔</m:t>
                            </m:r>
                          </m:e>
                          <m:sub>
                            <m:r>
                              <a:rPr lang="en-IN" sz="2000">
                                <a:latin typeface="Cambria Math" panose="02040503050406030204" pitchFamily="18" charset="0"/>
                              </a:rPr>
                              <m:t>1</m:t>
                            </m:r>
                          </m:sub>
                          <m:sup>
                            <m:r>
                              <a:rPr lang="en-IN" sz="2000">
                                <a:latin typeface="Cambria Math" panose="02040503050406030204" pitchFamily="18" charset="0"/>
                              </a:rPr>
                              <m:t>2</m:t>
                            </m:r>
                          </m:sup>
                        </m:sSubSup>
                      </m:den>
                    </m:f>
                    <m:d>
                      <m:dPr>
                        <m:ctrlPr>
                          <a:rPr lang="en-IN" sz="2000" i="1">
                            <a:latin typeface="Cambria Math" panose="02040503050406030204" pitchFamily="18" charset="0"/>
                          </a:rPr>
                        </m:ctrlPr>
                      </m:dPr>
                      <m:e>
                        <m:r>
                          <a:rPr lang="en-IN" sz="2000">
                            <a:latin typeface="Cambria Math" panose="02040503050406030204" pitchFamily="18" charset="0"/>
                          </a:rPr>
                          <m:t>𝓛</m:t>
                        </m:r>
                        <m:r>
                          <a:rPr lang="en-IN" sz="2000">
                            <a:latin typeface="Cambria Math" panose="02040503050406030204" pitchFamily="18" charset="0"/>
                          </a:rPr>
                          <m:t>+ </m:t>
                        </m:r>
                        <m:f>
                          <m:fPr>
                            <m:ctrlPr>
                              <a:rPr lang="en-IN" sz="2000" i="1">
                                <a:latin typeface="Cambria Math" panose="02040503050406030204" pitchFamily="18" charset="0"/>
                              </a:rPr>
                            </m:ctrlPr>
                          </m:fPr>
                          <m:num>
                            <m:r>
                              <a:rPr lang="en-IN" sz="2000">
                                <a:latin typeface="Cambria Math" panose="02040503050406030204" pitchFamily="18" charset="0"/>
                              </a:rPr>
                              <m:t>𝑘</m:t>
                            </m:r>
                            <m:sSubSup>
                              <m:sSubSupPr>
                                <m:ctrlPr>
                                  <a:rPr lang="en-IN" sz="2000" i="1">
                                    <a:latin typeface="Cambria Math" panose="02040503050406030204" pitchFamily="18" charset="0"/>
                                  </a:rPr>
                                </m:ctrlPr>
                              </m:sSubSupPr>
                              <m:e>
                                <m:r>
                                  <a:rPr lang="en-IN" sz="2000">
                                    <a:latin typeface="Cambria Math" panose="02040503050406030204" pitchFamily="18" charset="0"/>
                                  </a:rPr>
                                  <m:t>𝑙</m:t>
                                </m:r>
                              </m:e>
                              <m:sub>
                                <m:r>
                                  <a:rPr lang="en-IN" sz="2000">
                                    <a:latin typeface="Cambria Math" panose="02040503050406030204" pitchFamily="18" charset="0"/>
                                  </a:rPr>
                                  <m:t>0</m:t>
                                </m:r>
                              </m:sub>
                              <m:sup>
                                <m:r>
                                  <a:rPr lang="en-IN" sz="2000">
                                    <a:latin typeface="Cambria Math" panose="02040503050406030204" pitchFamily="18" charset="0"/>
                                  </a:rPr>
                                  <m:t>2</m:t>
                                </m:r>
                              </m:sup>
                            </m:sSubSup>
                          </m:num>
                          <m:den>
                            <m:r>
                              <a:rPr lang="en-IN" sz="2000">
                                <a:latin typeface="Cambria Math" panose="02040503050406030204" pitchFamily="18" charset="0"/>
                              </a:rPr>
                              <m:t>2</m:t>
                            </m:r>
                          </m:den>
                        </m:f>
                      </m:e>
                    </m:d>
                  </m:oMath>
                </a14:m>
                <a:r>
                  <a:rPr lang="en-IN" sz="2000" dirty="0"/>
                  <a:t>. </a:t>
                </a:r>
              </a:p>
            </p:txBody>
          </p:sp>
        </mc:Choice>
        <mc:Fallback xmlns="">
          <p:sp>
            <p:nvSpPr>
              <p:cNvPr id="3" name="TextBox 2">
                <a:extLst>
                  <a:ext uri="{FF2B5EF4-FFF2-40B4-BE49-F238E27FC236}">
                    <a16:creationId xmlns:a16="http://schemas.microsoft.com/office/drawing/2014/main" id="{7184274F-E1B8-5B12-1BBE-D9C2229FCF28}"/>
                  </a:ext>
                </a:extLst>
              </p:cNvPr>
              <p:cNvSpPr txBox="1">
                <a:spLocks noRot="1" noChangeAspect="1" noMove="1" noResize="1" noEditPoints="1" noAdjustHandles="1" noChangeArrowheads="1" noChangeShapeType="1" noTextEdit="1"/>
              </p:cNvSpPr>
              <p:nvPr/>
            </p:nvSpPr>
            <p:spPr>
              <a:xfrm>
                <a:off x="3476544" y="4833165"/>
                <a:ext cx="8576060" cy="1383456"/>
              </a:xfrm>
              <a:prstGeom prst="rect">
                <a:avLst/>
              </a:prstGeom>
              <a:blipFill>
                <a:blip r:embed="rId5"/>
                <a:stretch>
                  <a:fillRect l="-640" t="-2643" r="-1279"/>
                </a:stretch>
              </a:blipFill>
            </p:spPr>
            <p:txBody>
              <a:bodyPr/>
              <a:lstStyle/>
              <a:p>
                <a:r>
                  <a:rPr lang="en-IN">
                    <a:noFill/>
                  </a:rPr>
                  <a:t> </a:t>
                </a:r>
              </a:p>
            </p:txBody>
          </p:sp>
        </mc:Fallback>
      </mc:AlternateContent>
    </p:spTree>
    <p:extLst>
      <p:ext uri="{BB962C8B-B14F-4D97-AF65-F5344CB8AC3E}">
        <p14:creationId xmlns:p14="http://schemas.microsoft.com/office/powerpoint/2010/main" val="96077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E7F8-8025-D2C6-F7E2-F5CE4B09EF59}"/>
              </a:ext>
            </a:extLst>
          </p:cNvPr>
          <p:cNvSpPr>
            <a:spLocks noGrp="1"/>
          </p:cNvSpPr>
          <p:nvPr>
            <p:ph type="title"/>
          </p:nvPr>
        </p:nvSpPr>
        <p:spPr>
          <a:xfrm>
            <a:off x="3472404" y="211354"/>
            <a:ext cx="8275900" cy="532436"/>
          </a:xfrm>
        </p:spPr>
        <p:txBody>
          <a:bodyPr/>
          <a:lstStyle/>
          <a:p>
            <a:pPr algn="ctr"/>
            <a:r>
              <a:rPr lang="en-IN" dirty="0"/>
              <a:t>The system (continued)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1ACE55-5B4F-0176-E46C-C8EFD5589B92}"/>
                  </a:ext>
                </a:extLst>
              </p:cNvPr>
              <p:cNvSpPr txBox="1"/>
              <p:nvPr/>
            </p:nvSpPr>
            <p:spPr>
              <a:xfrm>
                <a:off x="832104" y="1069848"/>
                <a:ext cx="10341864" cy="3360856"/>
              </a:xfrm>
              <a:prstGeom prst="rect">
                <a:avLst/>
              </a:prstGeom>
              <a:noFill/>
            </p:spPr>
            <p:txBody>
              <a:bodyPr wrap="square" rtlCol="0">
                <a:spAutoFit/>
              </a:bodyPr>
              <a:lstStyle/>
              <a:p>
                <a:pPr marL="342900" indent="-342900">
                  <a:buFont typeface="Arial" panose="020B0604020202020204" pitchFamily="34" charset="0"/>
                  <a:buChar char="•"/>
                </a:pPr>
                <a:r>
                  <a:rPr lang="en-IN" sz="2000" dirty="0"/>
                  <a:t>We then have,</a:t>
                </a:r>
              </a:p>
              <a:p>
                <a:pPr marL="342900" indent="-342900">
                  <a:buFont typeface="Arial" panose="020B0604020202020204" pitchFamily="34" charset="0"/>
                  <a:buChar char="•"/>
                </a:pPr>
                <a:endParaRPr lang="en-IN" sz="2000" dirty="0"/>
              </a:p>
              <a:p>
                <a:pPr lvl="5" algn="ctr">
                  <a:lnSpc>
                    <a:spcPct val="150000"/>
                  </a:lnSpc>
                </a:pPr>
                <a14:m>
                  <m:oMath xmlns:m="http://schemas.openxmlformats.org/officeDocument/2006/math">
                    <m:acc>
                      <m:accPr>
                        <m:chr m:val="̈"/>
                        <m:ctrlPr>
                          <a:rPr lang="en-IN" sz="2000" i="1">
                            <a:latin typeface="Cambria Math" panose="02040503050406030204" pitchFamily="18" charset="0"/>
                          </a:rPr>
                        </m:ctrlPr>
                      </m:accPr>
                      <m:e>
                        <m:r>
                          <a:rPr lang="en-IN" sz="2000">
                            <a:latin typeface="Cambria Math" panose="02040503050406030204" pitchFamily="18" charset="0"/>
                          </a:rPr>
                          <m:t>𝜃</m:t>
                        </m:r>
                      </m:e>
                    </m:acc>
                    <m:r>
                      <a:rPr lang="en-IN" sz="2000">
                        <a:latin typeface="Cambria Math" panose="02040503050406030204" pitchFamily="18" charset="0"/>
                      </a:rPr>
                      <m:t>+</m:t>
                    </m:r>
                    <m:r>
                      <a:rPr lang="en-IN" sz="2000">
                        <a:latin typeface="Cambria Math" panose="02040503050406030204" pitchFamily="18" charset="0"/>
                      </a:rPr>
                      <m:t>𝛽</m:t>
                    </m:r>
                    <m:d>
                      <m:dPr>
                        <m:ctrlPr>
                          <a:rPr lang="en-IN" sz="2000" i="1">
                            <a:latin typeface="Cambria Math" panose="02040503050406030204" pitchFamily="18" charset="0"/>
                          </a:rPr>
                        </m:ctrlPr>
                      </m:dPr>
                      <m:e>
                        <m:r>
                          <a:rPr lang="en-IN" sz="2000">
                            <a:latin typeface="Cambria Math" panose="02040503050406030204" pitchFamily="18" charset="0"/>
                          </a:rPr>
                          <m:t>1+</m:t>
                        </m:r>
                        <m:r>
                          <a:rPr lang="en-IN" sz="2000">
                            <a:latin typeface="Cambria Math" panose="02040503050406030204" pitchFamily="18" charset="0"/>
                          </a:rPr>
                          <m:t>𝑅</m:t>
                        </m:r>
                      </m:e>
                    </m:d>
                    <m:acc>
                      <m:accPr>
                        <m:chr m:val="̈"/>
                        <m:ctrlPr>
                          <a:rPr lang="en-IN" sz="2000" i="1">
                            <a:latin typeface="Cambria Math" panose="02040503050406030204" pitchFamily="18" charset="0"/>
                          </a:rPr>
                        </m:ctrlPr>
                      </m:accPr>
                      <m:e>
                        <m:r>
                          <a:rPr lang="en-IN" sz="2000">
                            <a:latin typeface="Cambria Math" panose="02040503050406030204" pitchFamily="18" charset="0"/>
                          </a:rPr>
                          <m:t>𝜙</m:t>
                        </m:r>
                      </m:e>
                    </m:acc>
                    <m:r>
                      <a:rPr lang="en-IN" sz="2000">
                        <a:latin typeface="Cambria Math" panose="02040503050406030204" pitchFamily="18" charset="0"/>
                      </a:rPr>
                      <m:t>+</m:t>
                    </m:r>
                    <m:r>
                      <a:rPr lang="en-IN" sz="2000">
                        <a:latin typeface="Cambria Math" panose="02040503050406030204" pitchFamily="18" charset="0"/>
                      </a:rPr>
                      <m:t>𝛽</m:t>
                    </m:r>
                    <m:d>
                      <m:dPr>
                        <m:ctrlPr>
                          <a:rPr lang="en-IN" sz="2000" i="1">
                            <a:latin typeface="Cambria Math" panose="02040503050406030204" pitchFamily="18" charset="0"/>
                          </a:rPr>
                        </m:ctrlPr>
                      </m:dPr>
                      <m:e>
                        <m:r>
                          <a:rPr lang="en-IN" sz="2000">
                            <a:latin typeface="Cambria Math" panose="02040503050406030204" pitchFamily="18" charset="0"/>
                          </a:rPr>
                          <m:t>𝜙</m:t>
                        </m:r>
                        <m:r>
                          <a:rPr lang="en-IN" sz="2000">
                            <a:latin typeface="Cambria Math" panose="02040503050406030204" pitchFamily="18" charset="0"/>
                          </a:rPr>
                          <m:t>−</m:t>
                        </m:r>
                        <m:r>
                          <a:rPr lang="en-IN" sz="2000">
                            <a:latin typeface="Cambria Math" panose="02040503050406030204" pitchFamily="18" charset="0"/>
                          </a:rPr>
                          <m:t>𝜃</m:t>
                        </m:r>
                      </m:e>
                    </m:d>
                    <m:acc>
                      <m:accPr>
                        <m:chr m:val="̈"/>
                        <m:ctrlPr>
                          <a:rPr lang="en-IN" sz="2000" i="1">
                            <a:latin typeface="Cambria Math" panose="02040503050406030204" pitchFamily="18" charset="0"/>
                          </a:rPr>
                        </m:ctrlPr>
                      </m:accPr>
                      <m:e>
                        <m:r>
                          <a:rPr lang="en-IN" sz="2000">
                            <a:latin typeface="Cambria Math" panose="02040503050406030204" pitchFamily="18" charset="0"/>
                          </a:rPr>
                          <m:t>𝑅</m:t>
                        </m:r>
                      </m:e>
                    </m:acc>
                    <m:r>
                      <a:rPr lang="en-IN" sz="2000">
                        <a:latin typeface="Cambria Math" panose="02040503050406030204" pitchFamily="18" charset="0"/>
                      </a:rPr>
                      <m:t>+2</m:t>
                    </m:r>
                    <m:r>
                      <a:rPr lang="en-IN" sz="2000">
                        <a:latin typeface="Cambria Math" panose="02040503050406030204" pitchFamily="18" charset="0"/>
                      </a:rPr>
                      <m:t>𝛽</m:t>
                    </m:r>
                    <m:acc>
                      <m:accPr>
                        <m:chr m:val="̇"/>
                        <m:ctrlPr>
                          <a:rPr lang="en-IN" sz="2000" i="1">
                            <a:latin typeface="Cambria Math" panose="02040503050406030204" pitchFamily="18" charset="0"/>
                          </a:rPr>
                        </m:ctrlPr>
                      </m:accPr>
                      <m:e>
                        <m:r>
                          <a:rPr lang="en-IN" sz="2000">
                            <a:latin typeface="Cambria Math" panose="02040503050406030204" pitchFamily="18" charset="0"/>
                          </a:rPr>
                          <m:t>𝑅</m:t>
                        </m:r>
                      </m:e>
                    </m:acc>
                    <m:acc>
                      <m:accPr>
                        <m:chr m:val="̇"/>
                        <m:ctrlPr>
                          <a:rPr lang="en-IN" sz="2000" i="1">
                            <a:latin typeface="Cambria Math" panose="02040503050406030204" pitchFamily="18" charset="0"/>
                          </a:rPr>
                        </m:ctrlPr>
                      </m:accPr>
                      <m:e>
                        <m:r>
                          <a:rPr lang="en-IN" sz="2000">
                            <a:latin typeface="Cambria Math" panose="02040503050406030204" pitchFamily="18" charset="0"/>
                          </a:rPr>
                          <m:t>𝜃</m:t>
                        </m:r>
                      </m:e>
                    </m:acc>
                    <m:r>
                      <a:rPr lang="en-IN" sz="2000">
                        <a:latin typeface="Cambria Math" panose="02040503050406030204" pitchFamily="18" charset="0"/>
                      </a:rPr>
                      <m:t>+</m:t>
                    </m:r>
                    <m:r>
                      <a:rPr lang="en-IN" sz="2000">
                        <a:latin typeface="Cambria Math" panose="02040503050406030204" pitchFamily="18" charset="0"/>
                      </a:rPr>
                      <m:t>𝜃</m:t>
                    </m:r>
                    <m:r>
                      <a:rPr lang="en-IN" sz="2000">
                        <a:latin typeface="Cambria Math" panose="02040503050406030204" pitchFamily="18" charset="0"/>
                      </a:rPr>
                      <m:t>=0                  </m:t>
                    </m:r>
                    <m:r>
                      <a:rPr lang="en-IN" sz="2000" b="0" i="0" smtClean="0">
                        <a:latin typeface="Cambria Math" panose="02040503050406030204" pitchFamily="18" charset="0"/>
                      </a:rPr>
                      <m:t>        </m:t>
                    </m:r>
                  </m:oMath>
                </a14:m>
                <a:r>
                  <a:rPr lang="en-IN" sz="2000" dirty="0"/>
                  <a:t>      (1)</a:t>
                </a:r>
              </a:p>
              <a:p>
                <a:pPr lvl="7" algn="ctr">
                  <a:lnSpc>
                    <a:spcPct val="150000"/>
                  </a:lnSpc>
                </a:pPr>
                <a14:m>
                  <m:oMath xmlns:m="http://schemas.openxmlformats.org/officeDocument/2006/math">
                    <m:r>
                      <a:rPr lang="en-IN" sz="2000">
                        <a:latin typeface="Cambria Math" panose="02040503050406030204" pitchFamily="18" charset="0"/>
                      </a:rPr>
                      <m:t>𝛼</m:t>
                    </m:r>
                    <m:d>
                      <m:dPr>
                        <m:ctrlPr>
                          <a:rPr lang="en-IN" sz="2000" i="1">
                            <a:latin typeface="Cambria Math" panose="02040503050406030204" pitchFamily="18" charset="0"/>
                          </a:rPr>
                        </m:ctrlPr>
                      </m:dPr>
                      <m:e>
                        <m:r>
                          <a:rPr lang="en-IN" sz="2000">
                            <a:latin typeface="Cambria Math" panose="02040503050406030204" pitchFamily="18" charset="0"/>
                          </a:rPr>
                          <m:t>1+</m:t>
                        </m:r>
                        <m:r>
                          <a:rPr lang="en-IN" sz="2000">
                            <a:latin typeface="Cambria Math" panose="02040503050406030204" pitchFamily="18" charset="0"/>
                          </a:rPr>
                          <m:t>𝑅</m:t>
                        </m:r>
                      </m:e>
                    </m:d>
                    <m:acc>
                      <m:accPr>
                        <m:chr m:val="̈"/>
                        <m:ctrlPr>
                          <a:rPr lang="en-IN" sz="2000" i="1">
                            <a:latin typeface="Cambria Math" panose="02040503050406030204" pitchFamily="18" charset="0"/>
                          </a:rPr>
                        </m:ctrlPr>
                      </m:accPr>
                      <m:e>
                        <m:r>
                          <a:rPr lang="en-IN" sz="2000">
                            <a:latin typeface="Cambria Math" panose="02040503050406030204" pitchFamily="18" charset="0"/>
                          </a:rPr>
                          <m:t>𝜙</m:t>
                        </m:r>
                      </m:e>
                    </m:acc>
                    <m:r>
                      <a:rPr lang="en-IN" sz="2000">
                        <a:latin typeface="Cambria Math" panose="02040503050406030204" pitchFamily="18" charset="0"/>
                      </a:rPr>
                      <m:t>+</m:t>
                    </m:r>
                    <m:acc>
                      <m:accPr>
                        <m:chr m:val="̈"/>
                        <m:ctrlPr>
                          <a:rPr lang="en-IN" sz="2000" i="1">
                            <a:latin typeface="Cambria Math" panose="02040503050406030204" pitchFamily="18" charset="0"/>
                          </a:rPr>
                        </m:ctrlPr>
                      </m:accPr>
                      <m:e>
                        <m:r>
                          <a:rPr lang="en-IN" sz="2000">
                            <a:latin typeface="Cambria Math" panose="02040503050406030204" pitchFamily="18" charset="0"/>
                          </a:rPr>
                          <m:t>𝜃</m:t>
                        </m:r>
                      </m:e>
                    </m:acc>
                    <m:r>
                      <a:rPr lang="en-IN" sz="2000">
                        <a:latin typeface="Cambria Math" panose="02040503050406030204" pitchFamily="18" charset="0"/>
                      </a:rPr>
                      <m:t>+</m:t>
                    </m:r>
                    <m:r>
                      <a:rPr lang="en-IN" sz="2000">
                        <a:latin typeface="Cambria Math" panose="02040503050406030204" pitchFamily="18" charset="0"/>
                      </a:rPr>
                      <m:t>𝜙</m:t>
                    </m:r>
                    <m:r>
                      <a:rPr lang="en-IN" sz="2000">
                        <a:latin typeface="Cambria Math" panose="02040503050406030204" pitchFamily="18" charset="0"/>
                      </a:rPr>
                      <m:t>+2</m:t>
                    </m:r>
                    <m:acc>
                      <m:accPr>
                        <m:chr m:val="̇"/>
                        <m:ctrlPr>
                          <a:rPr lang="en-IN" sz="2000" i="1">
                            <a:latin typeface="Cambria Math" panose="02040503050406030204" pitchFamily="18" charset="0"/>
                          </a:rPr>
                        </m:ctrlPr>
                      </m:accPr>
                      <m:e>
                        <m:r>
                          <a:rPr lang="en-IN" sz="2000">
                            <a:latin typeface="Cambria Math" panose="02040503050406030204" pitchFamily="18" charset="0"/>
                          </a:rPr>
                          <m:t>𝑅</m:t>
                        </m:r>
                      </m:e>
                    </m:acc>
                    <m:acc>
                      <m:accPr>
                        <m:chr m:val="̇"/>
                        <m:ctrlPr>
                          <a:rPr lang="en-IN" sz="2000" i="1">
                            <a:latin typeface="Cambria Math" panose="02040503050406030204" pitchFamily="18" charset="0"/>
                          </a:rPr>
                        </m:ctrlPr>
                      </m:accPr>
                      <m:e>
                        <m:r>
                          <a:rPr lang="en-IN" sz="2000">
                            <a:latin typeface="Cambria Math" panose="02040503050406030204" pitchFamily="18" charset="0"/>
                          </a:rPr>
                          <m:t>𝜙</m:t>
                        </m:r>
                      </m:e>
                    </m:acc>
                    <m:r>
                      <a:rPr lang="en-IN" sz="2000">
                        <a:latin typeface="Cambria Math" panose="02040503050406030204" pitchFamily="18" charset="0"/>
                      </a:rPr>
                      <m:t>=0</m:t>
                    </m:r>
                  </m:oMath>
                </a14:m>
                <a:r>
                  <a:rPr lang="en-IN" sz="2000" dirty="0"/>
                  <a:t>                                            (2)</a:t>
                </a:r>
              </a:p>
              <a:p>
                <a:pPr lvl="5" algn="ctr"/>
                <a14:m>
                  <m:oMath xmlns:m="http://schemas.openxmlformats.org/officeDocument/2006/math">
                    <m:acc>
                      <m:accPr>
                        <m:chr m:val="̈"/>
                        <m:ctrlPr>
                          <a:rPr lang="en-IN" sz="2000" i="1">
                            <a:latin typeface="Cambria Math" panose="02040503050406030204" pitchFamily="18" charset="0"/>
                          </a:rPr>
                        </m:ctrlPr>
                      </m:accPr>
                      <m:e>
                        <m:r>
                          <a:rPr lang="en-IN" sz="2000">
                            <a:latin typeface="Cambria Math" panose="02040503050406030204" pitchFamily="18" charset="0"/>
                          </a:rPr>
                          <m:t>𝑅</m:t>
                        </m:r>
                      </m:e>
                    </m:acc>
                    <m:r>
                      <a:rPr lang="en-IN" sz="2000">
                        <a:latin typeface="Cambria Math" panose="02040503050406030204" pitchFamily="18" charset="0"/>
                      </a:rPr>
                      <m:t>+</m:t>
                    </m:r>
                    <m:sSubSup>
                      <m:sSubSupPr>
                        <m:ctrlPr>
                          <a:rPr lang="en-IN" sz="2000" i="1">
                            <a:latin typeface="Cambria Math" panose="02040503050406030204" pitchFamily="18" charset="0"/>
                          </a:rPr>
                        </m:ctrlPr>
                      </m:sSubSupPr>
                      <m:e>
                        <m:r>
                          <a:rPr lang="en-IN" sz="2000">
                            <a:latin typeface="Cambria Math" panose="02040503050406030204" pitchFamily="18" charset="0"/>
                          </a:rPr>
                          <m:t>𝜔</m:t>
                        </m:r>
                      </m:e>
                      <m:sub>
                        <m:r>
                          <a:rPr lang="en-IN" sz="2000">
                            <a:latin typeface="Cambria Math" panose="02040503050406030204" pitchFamily="18" charset="0"/>
                          </a:rPr>
                          <m:t>3</m:t>
                        </m:r>
                      </m:sub>
                      <m:sup>
                        <m:r>
                          <a:rPr lang="en-IN" sz="2000">
                            <a:latin typeface="Cambria Math" panose="02040503050406030204" pitchFamily="18" charset="0"/>
                          </a:rPr>
                          <m:t>2</m:t>
                        </m:r>
                      </m:sup>
                    </m:sSubSup>
                    <m:r>
                      <a:rPr lang="en-IN" sz="2000">
                        <a:latin typeface="Cambria Math" panose="02040503050406030204" pitchFamily="18" charset="0"/>
                      </a:rPr>
                      <m:t>𝑅</m:t>
                    </m:r>
                    <m:r>
                      <a:rPr lang="en-IN" sz="2000">
                        <a:latin typeface="Cambria Math" panose="02040503050406030204" pitchFamily="18" charset="0"/>
                      </a:rPr>
                      <m:t>=</m:t>
                    </m:r>
                    <m:f>
                      <m:fPr>
                        <m:ctrlPr>
                          <a:rPr lang="en-IN" sz="2000" b="0" i="1" smtClean="0">
                            <a:latin typeface="Cambria Math" panose="02040503050406030204" pitchFamily="18" charset="0"/>
                          </a:rPr>
                        </m:ctrlPr>
                      </m:fPr>
                      <m:num>
                        <m:r>
                          <a:rPr lang="en-IN" sz="2000" b="0" i="0" smtClean="0">
                            <a:latin typeface="Cambria Math" panose="02040503050406030204" pitchFamily="18" charset="0"/>
                          </a:rPr>
                          <m:t>1</m:t>
                        </m:r>
                      </m:num>
                      <m:den>
                        <m:r>
                          <a:rPr lang="en-IN" sz="2000" b="0" i="1" smtClean="0">
                            <a:latin typeface="Cambria Math" panose="02040503050406030204" pitchFamily="18" charset="0"/>
                          </a:rPr>
                          <m:t>𝛼</m:t>
                        </m:r>
                      </m:den>
                    </m:f>
                    <m:d>
                      <m:dPr>
                        <m:begChr m:val="["/>
                        <m:endChr m:val="]"/>
                        <m:ctrlPr>
                          <a:rPr lang="en-IN" sz="2000" i="1">
                            <a:latin typeface="Cambria Math" panose="02040503050406030204" pitchFamily="18" charset="0"/>
                          </a:rPr>
                        </m:ctrlPr>
                      </m:dPr>
                      <m:e>
                        <m:d>
                          <m:dPr>
                            <m:ctrlPr>
                              <a:rPr lang="en-IN" sz="2000" i="1">
                                <a:latin typeface="Cambria Math" panose="02040503050406030204" pitchFamily="18" charset="0"/>
                              </a:rPr>
                            </m:ctrlPr>
                          </m:dPr>
                          <m:e>
                            <m:r>
                              <a:rPr lang="en-IN" sz="2000">
                                <a:latin typeface="Cambria Math" panose="02040503050406030204" pitchFamily="18" charset="0"/>
                              </a:rPr>
                              <m:t>𝜙</m:t>
                            </m:r>
                            <m:r>
                              <a:rPr lang="en-IN" sz="2000">
                                <a:latin typeface="Cambria Math" panose="02040503050406030204" pitchFamily="18" charset="0"/>
                              </a:rPr>
                              <m:t>−</m:t>
                            </m:r>
                            <m:r>
                              <a:rPr lang="en-IN" sz="2000">
                                <a:latin typeface="Cambria Math" panose="02040503050406030204" pitchFamily="18" charset="0"/>
                              </a:rPr>
                              <m:t>𝜃</m:t>
                            </m:r>
                          </m:e>
                        </m:d>
                        <m:acc>
                          <m:accPr>
                            <m:chr m:val="̈"/>
                            <m:ctrlPr>
                              <a:rPr lang="en-IN" sz="2000" i="1">
                                <a:latin typeface="Cambria Math" panose="02040503050406030204" pitchFamily="18" charset="0"/>
                              </a:rPr>
                            </m:ctrlPr>
                          </m:accPr>
                          <m:e>
                            <m:r>
                              <a:rPr lang="en-IN" sz="2000">
                                <a:latin typeface="Cambria Math" panose="02040503050406030204" pitchFamily="18" charset="0"/>
                              </a:rPr>
                              <m:t>𝜃</m:t>
                            </m:r>
                          </m:e>
                        </m:acc>
                        <m:r>
                          <a:rPr lang="en-IN" sz="2000">
                            <a:latin typeface="Cambria Math" panose="02040503050406030204" pitchFamily="18" charset="0"/>
                          </a:rPr>
                          <m:t>+</m:t>
                        </m:r>
                        <m:sSup>
                          <m:sSupPr>
                            <m:ctrlPr>
                              <a:rPr lang="en-IN" sz="2000" i="1">
                                <a:latin typeface="Cambria Math" panose="02040503050406030204" pitchFamily="18" charset="0"/>
                              </a:rPr>
                            </m:ctrlPr>
                          </m:sSupPr>
                          <m:e>
                            <m:acc>
                              <m:accPr>
                                <m:chr m:val="̇"/>
                                <m:ctrlPr>
                                  <a:rPr lang="en-IN" sz="2000" i="1">
                                    <a:latin typeface="Cambria Math" panose="02040503050406030204" pitchFamily="18" charset="0"/>
                                  </a:rPr>
                                </m:ctrlPr>
                              </m:accPr>
                              <m:e>
                                <m:r>
                                  <a:rPr lang="en-IN" sz="2000">
                                    <a:latin typeface="Cambria Math" panose="02040503050406030204" pitchFamily="18" charset="0"/>
                                  </a:rPr>
                                  <m:t>𝜃</m:t>
                                </m:r>
                              </m:e>
                            </m:acc>
                          </m:e>
                          <m:sup>
                            <m:r>
                              <a:rPr lang="en-IN" sz="2000">
                                <a:latin typeface="Cambria Math" panose="02040503050406030204" pitchFamily="18" charset="0"/>
                              </a:rPr>
                              <m:t>2</m:t>
                            </m:r>
                          </m:sup>
                        </m:sSup>
                        <m:r>
                          <a:rPr lang="en-IN" sz="2000">
                            <a:latin typeface="Cambria Math" panose="02040503050406030204" pitchFamily="18" charset="0"/>
                          </a:rPr>
                          <m:t>+</m:t>
                        </m:r>
                        <m:d>
                          <m:dPr>
                            <m:ctrlPr>
                              <a:rPr lang="en-IN" sz="2000" i="1">
                                <a:latin typeface="Cambria Math" panose="02040503050406030204" pitchFamily="18" charset="0"/>
                              </a:rPr>
                            </m:ctrlPr>
                          </m:dPr>
                          <m:e>
                            <m:r>
                              <a:rPr lang="en-IN" sz="2000">
                                <a:latin typeface="Cambria Math" panose="02040503050406030204" pitchFamily="18" charset="0"/>
                              </a:rPr>
                              <m:t>1+</m:t>
                            </m:r>
                            <m:r>
                              <a:rPr lang="en-IN" sz="2000">
                                <a:latin typeface="Cambria Math" panose="02040503050406030204" pitchFamily="18" charset="0"/>
                              </a:rPr>
                              <m:t>𝑅</m:t>
                            </m:r>
                          </m:e>
                        </m:d>
                        <m:sSup>
                          <m:sSupPr>
                            <m:ctrlPr>
                              <a:rPr lang="en-IN" sz="2000" i="1">
                                <a:latin typeface="Cambria Math" panose="02040503050406030204" pitchFamily="18" charset="0"/>
                              </a:rPr>
                            </m:ctrlPr>
                          </m:sSupPr>
                          <m:e>
                            <m:acc>
                              <m:accPr>
                                <m:chr m:val="̇"/>
                                <m:ctrlPr>
                                  <a:rPr lang="en-IN" sz="2000" i="1">
                                    <a:latin typeface="Cambria Math" panose="02040503050406030204" pitchFamily="18" charset="0"/>
                                  </a:rPr>
                                </m:ctrlPr>
                              </m:accPr>
                              <m:e>
                                <m:r>
                                  <a:rPr lang="en-IN" sz="2000">
                                    <a:latin typeface="Cambria Math" panose="02040503050406030204" pitchFamily="18" charset="0"/>
                                  </a:rPr>
                                  <m:t>𝜙</m:t>
                                </m:r>
                              </m:e>
                            </m:acc>
                          </m:e>
                          <m:sup>
                            <m:r>
                              <a:rPr lang="en-IN" sz="2000">
                                <a:latin typeface="Cambria Math" panose="02040503050406030204" pitchFamily="18" charset="0"/>
                              </a:rPr>
                              <m:t>2</m:t>
                            </m:r>
                          </m:sup>
                        </m:sSup>
                        <m:r>
                          <a:rPr lang="en-IN" sz="2000">
                            <a:latin typeface="Cambria Math" panose="02040503050406030204" pitchFamily="18" charset="0"/>
                          </a:rPr>
                          <m:t>−</m:t>
                        </m:r>
                        <m:f>
                          <m:fPr>
                            <m:ctrlPr>
                              <a:rPr lang="en-IN" sz="2000" b="0" i="1" smtClean="0">
                                <a:latin typeface="Cambria Math" panose="02040503050406030204" pitchFamily="18" charset="0"/>
                              </a:rPr>
                            </m:ctrlPr>
                          </m:fPr>
                          <m:num>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𝜙</m:t>
                                </m:r>
                              </m:e>
                              <m:sup>
                                <m:r>
                                  <a:rPr lang="en-IN" sz="2000" b="0" i="1" smtClean="0">
                                    <a:latin typeface="Cambria Math" panose="02040503050406030204" pitchFamily="18" charset="0"/>
                                  </a:rPr>
                                  <m:t>2</m:t>
                                </m:r>
                              </m:sup>
                            </m:sSup>
                          </m:num>
                          <m:den>
                            <m:r>
                              <a:rPr lang="en-IN" sz="2000" b="0" i="1" smtClean="0">
                                <a:latin typeface="Cambria Math" panose="02040503050406030204" pitchFamily="18" charset="0"/>
                              </a:rPr>
                              <m:t>2</m:t>
                            </m:r>
                          </m:den>
                        </m:f>
                      </m:e>
                    </m:d>
                  </m:oMath>
                </a14:m>
                <a:r>
                  <a:rPr lang="en-IN" sz="2000" dirty="0"/>
                  <a:t>                            (3)</a:t>
                </a:r>
              </a:p>
              <a:p>
                <a:pPr marL="3943350" lvl="8" indent="-285750">
                  <a:buFont typeface="Arial" panose="020B0604020202020204" pitchFamily="34" charset="0"/>
                  <a:buChar char="•"/>
                </a:pPr>
                <a:endParaRPr lang="en-IN" sz="2000" dirty="0"/>
              </a:p>
              <a:p>
                <a:pPr marL="742950" lvl="1" indent="-285750">
                  <a:buFont typeface="Arial" panose="020B0604020202020204" pitchFamily="34" charset="0"/>
                  <a:buChar char="•"/>
                </a:pPr>
                <a:endParaRPr lang="en-IN" dirty="0"/>
              </a:p>
              <a:p>
                <a:pPr marL="742950" lvl="1"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mc:Choice>
        <mc:Fallback xmlns="">
          <p:sp>
            <p:nvSpPr>
              <p:cNvPr id="3" name="TextBox 2">
                <a:extLst>
                  <a:ext uri="{FF2B5EF4-FFF2-40B4-BE49-F238E27FC236}">
                    <a16:creationId xmlns:a16="http://schemas.microsoft.com/office/drawing/2014/main" id="{681ACE55-5B4F-0176-E46C-C8EFD5589B92}"/>
                  </a:ext>
                </a:extLst>
              </p:cNvPr>
              <p:cNvSpPr txBox="1">
                <a:spLocks noRot="1" noChangeAspect="1" noMove="1" noResize="1" noEditPoints="1" noAdjustHandles="1" noChangeArrowheads="1" noChangeShapeType="1" noTextEdit="1"/>
              </p:cNvSpPr>
              <p:nvPr/>
            </p:nvSpPr>
            <p:spPr>
              <a:xfrm>
                <a:off x="832104" y="1069848"/>
                <a:ext cx="10341864" cy="3360856"/>
              </a:xfrm>
              <a:prstGeom prst="rect">
                <a:avLst/>
              </a:prstGeom>
              <a:blipFill>
                <a:blip r:embed="rId2"/>
                <a:stretch>
                  <a:fillRect l="-531" t="-108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536191D-DCEB-A0BA-09EC-4D677E984ED5}"/>
                  </a:ext>
                </a:extLst>
              </p:cNvPr>
              <p:cNvSpPr txBox="1"/>
              <p:nvPr/>
            </p:nvSpPr>
            <p:spPr>
              <a:xfrm>
                <a:off x="685800" y="3440576"/>
                <a:ext cx="11062504" cy="3491469"/>
              </a:xfrm>
              <a:prstGeom prst="rect">
                <a:avLst/>
              </a:prstGeom>
              <a:noFill/>
            </p:spPr>
            <p:txBody>
              <a:bodyPr wrap="square" rtlCol="0">
                <a:spAutoFit/>
              </a:bodyPr>
              <a:lstStyle/>
              <a:p>
                <a:pPr marL="285750" indent="-285750">
                  <a:buFont typeface="Arial" panose="020B0604020202020204" pitchFamily="34" charset="0"/>
                  <a:buChar char="•"/>
                </a:pPr>
                <a:r>
                  <a:rPr lang="en-IN" sz="2000" dirty="0"/>
                  <a:t>Here, </a:t>
                </a:r>
                <a14:m>
                  <m:oMath xmlns:m="http://schemas.openxmlformats.org/officeDocument/2006/math">
                    <m:sSubSup>
                      <m:sSubSupPr>
                        <m:ctrlPr>
                          <a:rPr lang="en-IN" sz="2000" i="1">
                            <a:latin typeface="Cambria Math" panose="02040503050406030204" pitchFamily="18" charset="0"/>
                          </a:rPr>
                        </m:ctrlPr>
                      </m:sSubSupPr>
                      <m:e>
                        <m:r>
                          <a:rPr lang="en-IN" sz="2000">
                            <a:latin typeface="Cambria Math" panose="02040503050406030204" pitchFamily="18" charset="0"/>
                          </a:rPr>
                          <m:t>𝜔</m:t>
                        </m:r>
                      </m:e>
                      <m:sub>
                        <m:r>
                          <a:rPr lang="en-IN" sz="2000">
                            <a:latin typeface="Cambria Math" panose="02040503050406030204" pitchFamily="18" charset="0"/>
                          </a:rPr>
                          <m:t>3</m:t>
                        </m:r>
                      </m:sub>
                      <m:sup>
                        <m:r>
                          <a:rPr lang="en-IN" sz="2000">
                            <a:latin typeface="Cambria Math" panose="02040503050406030204" pitchFamily="18" charset="0"/>
                          </a:rPr>
                          <m:t>2</m:t>
                        </m:r>
                      </m:sup>
                    </m:sSubSup>
                    <m:r>
                      <a:rPr lang="en-IN" sz="2000">
                        <a:latin typeface="Cambria Math" panose="02040503050406030204" pitchFamily="18" charset="0"/>
                      </a:rPr>
                      <m:t>=</m:t>
                    </m:r>
                    <m:f>
                      <m:fPr>
                        <m:ctrlPr>
                          <a:rPr lang="en-IN" sz="2000" i="1">
                            <a:latin typeface="Cambria Math" panose="02040503050406030204" pitchFamily="18" charset="0"/>
                          </a:rPr>
                        </m:ctrlPr>
                      </m:fPr>
                      <m:num>
                        <m:r>
                          <a:rPr lang="en-IN" sz="2000">
                            <a:latin typeface="Cambria Math" panose="02040503050406030204" pitchFamily="18" charset="0"/>
                          </a:rPr>
                          <m:t>1+</m:t>
                        </m:r>
                        <m:r>
                          <a:rPr lang="en-IN" sz="2000">
                            <a:latin typeface="Cambria Math" panose="02040503050406030204" pitchFamily="18" charset="0"/>
                          </a:rPr>
                          <m:t>𝜇</m:t>
                        </m:r>
                      </m:num>
                      <m:den>
                        <m:r>
                          <a:rPr lang="en-IN" sz="2000">
                            <a:latin typeface="Cambria Math" panose="02040503050406030204" pitchFamily="18" charset="0"/>
                          </a:rPr>
                          <m:t>𝜇</m:t>
                        </m:r>
                      </m:den>
                    </m:f>
                    <m:sSup>
                      <m:sSupPr>
                        <m:ctrlPr>
                          <a:rPr lang="en-IN" sz="2000" i="1">
                            <a:latin typeface="Cambria Math" panose="02040503050406030204" pitchFamily="18" charset="0"/>
                          </a:rPr>
                        </m:ctrlPr>
                      </m:sSupPr>
                      <m:e>
                        <m:d>
                          <m:dPr>
                            <m:ctrlPr>
                              <a:rPr lang="en-IN" sz="2000" i="1">
                                <a:latin typeface="Cambria Math" panose="02040503050406030204" pitchFamily="18" charset="0"/>
                              </a:rPr>
                            </m:ctrlPr>
                          </m:dPr>
                          <m:e>
                            <m:f>
                              <m:fPr>
                                <m:ctrlPr>
                                  <a:rPr lang="en-IN" sz="2000" i="1">
                                    <a:latin typeface="Cambria Math" panose="02040503050406030204" pitchFamily="18" charset="0"/>
                                  </a:rPr>
                                </m:ctrlPr>
                              </m:fPr>
                              <m:num>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𝑠</m:t>
                                    </m:r>
                                  </m:sub>
                                </m:sSub>
                              </m:num>
                              <m:den>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1</m:t>
                                    </m:r>
                                  </m:sub>
                                </m:sSub>
                              </m:den>
                            </m:f>
                          </m:e>
                        </m:d>
                      </m:e>
                      <m:sup>
                        <m:r>
                          <a:rPr lang="en-IN" sz="2000">
                            <a:latin typeface="Cambria Math" panose="02040503050406030204" pitchFamily="18" charset="0"/>
                          </a:rPr>
                          <m:t>2</m:t>
                        </m:r>
                      </m:sup>
                    </m:sSup>
                    <m:r>
                      <a:rPr lang="en-IN" sz="2000">
                        <a:latin typeface="Cambria Math" panose="02040503050406030204" pitchFamily="18" charset="0"/>
                      </a:rPr>
                      <m:t>,</m:t>
                    </m:r>
                  </m:oMath>
                </a14:m>
                <a:r>
                  <a:rPr lang="en-IN" sz="2000" dirty="0"/>
                  <a:t> where, </a:t>
                </a:r>
                <a14:m>
                  <m:oMath xmlns:m="http://schemas.openxmlformats.org/officeDocument/2006/math">
                    <m:r>
                      <a:rPr lang="en-IN" sz="2000">
                        <a:latin typeface="Cambria Math" panose="02040503050406030204" pitchFamily="18" charset="0"/>
                      </a:rPr>
                      <m:t>𝜇</m:t>
                    </m:r>
                    <m:r>
                      <a:rPr lang="en-IN" sz="2000">
                        <a:latin typeface="Cambria Math" panose="02040503050406030204" pitchFamily="18" charset="0"/>
                      </a:rPr>
                      <m:t>=</m:t>
                    </m:r>
                    <m:f>
                      <m:fPr>
                        <m:ctrlPr>
                          <a:rPr lang="en-IN" sz="2000" i="1">
                            <a:latin typeface="Cambria Math" panose="02040503050406030204" pitchFamily="18" charset="0"/>
                          </a:rPr>
                        </m:ctrlPr>
                      </m:fPr>
                      <m:num>
                        <m:sSub>
                          <m:sSubPr>
                            <m:ctrlPr>
                              <a:rPr lang="en-IN" sz="2000" i="1">
                                <a:latin typeface="Cambria Math" panose="02040503050406030204" pitchFamily="18" charset="0"/>
                              </a:rPr>
                            </m:ctrlPr>
                          </m:sSubPr>
                          <m:e>
                            <m:r>
                              <a:rPr lang="en-IN" sz="2000">
                                <a:latin typeface="Cambria Math" panose="02040503050406030204" pitchFamily="18" charset="0"/>
                              </a:rPr>
                              <m:t>𝑚</m:t>
                            </m:r>
                          </m:e>
                          <m:sub>
                            <m:r>
                              <a:rPr lang="en-IN" sz="2000">
                                <a:latin typeface="Cambria Math" panose="02040503050406030204" pitchFamily="18" charset="0"/>
                              </a:rPr>
                              <m:t>2</m:t>
                            </m:r>
                          </m:sub>
                        </m:sSub>
                      </m:num>
                      <m:den>
                        <m:sSub>
                          <m:sSubPr>
                            <m:ctrlPr>
                              <a:rPr lang="en-IN" sz="2000" i="1">
                                <a:latin typeface="Cambria Math" panose="02040503050406030204" pitchFamily="18" charset="0"/>
                              </a:rPr>
                            </m:ctrlPr>
                          </m:sSubPr>
                          <m:e>
                            <m:r>
                              <a:rPr lang="en-IN" sz="2000">
                                <a:latin typeface="Cambria Math" panose="02040503050406030204" pitchFamily="18" charset="0"/>
                              </a:rPr>
                              <m:t>𝑚</m:t>
                            </m:r>
                          </m:e>
                          <m:sub>
                            <m:r>
                              <a:rPr lang="en-IN" sz="2000">
                                <a:latin typeface="Cambria Math" panose="02040503050406030204" pitchFamily="18" charset="0"/>
                              </a:rPr>
                              <m:t>1</m:t>
                            </m:r>
                          </m:sub>
                        </m:sSub>
                      </m:den>
                    </m:f>
                  </m:oMath>
                </a14:m>
                <a:r>
                  <a:rPr lang="en-IN" sz="2000" dirty="0"/>
                  <a:t> and </a:t>
                </a:r>
                <a14:m>
                  <m:oMath xmlns:m="http://schemas.openxmlformats.org/officeDocument/2006/math">
                    <m:sSubSup>
                      <m:sSubSupPr>
                        <m:ctrlPr>
                          <a:rPr lang="en-IN" sz="2000" i="1">
                            <a:latin typeface="Cambria Math" panose="02040503050406030204" pitchFamily="18" charset="0"/>
                          </a:rPr>
                        </m:ctrlPr>
                      </m:sSubSupPr>
                      <m:e>
                        <m:r>
                          <a:rPr lang="en-IN" sz="2000">
                            <a:latin typeface="Cambria Math" panose="02040503050406030204" pitchFamily="18" charset="0"/>
                          </a:rPr>
                          <m:t>𝜔</m:t>
                        </m:r>
                      </m:e>
                      <m:sub>
                        <m:r>
                          <a:rPr lang="en-IN" sz="2000">
                            <a:latin typeface="Cambria Math" panose="02040503050406030204" pitchFamily="18" charset="0"/>
                          </a:rPr>
                          <m:t>𝑠</m:t>
                        </m:r>
                      </m:sub>
                      <m:sup>
                        <m:r>
                          <a:rPr lang="en-IN" sz="2000">
                            <a:latin typeface="Cambria Math" panose="02040503050406030204" pitchFamily="18" charset="0"/>
                          </a:rPr>
                          <m:t>2</m:t>
                        </m:r>
                      </m:sup>
                    </m:sSubSup>
                    <m:r>
                      <a:rPr lang="en-IN" sz="2000">
                        <a:latin typeface="Cambria Math" panose="02040503050406030204" pitchFamily="18" charset="0"/>
                      </a:rPr>
                      <m:t>=</m:t>
                    </m:r>
                    <m:f>
                      <m:fPr>
                        <m:ctrlPr>
                          <a:rPr lang="en-IN" sz="2000" i="1">
                            <a:latin typeface="Cambria Math" panose="02040503050406030204" pitchFamily="18" charset="0"/>
                          </a:rPr>
                        </m:ctrlPr>
                      </m:fPr>
                      <m:num>
                        <m:r>
                          <a:rPr lang="en-IN" sz="2000">
                            <a:latin typeface="Cambria Math" panose="02040503050406030204" pitchFamily="18" charset="0"/>
                          </a:rPr>
                          <m:t>𝑘</m:t>
                        </m:r>
                      </m:num>
                      <m:den>
                        <m:r>
                          <a:rPr lang="en-IN" sz="2000">
                            <a:latin typeface="Cambria Math" panose="02040503050406030204" pitchFamily="18" charset="0"/>
                          </a:rPr>
                          <m:t>𝑀</m:t>
                        </m:r>
                      </m:den>
                    </m:f>
                    <m:r>
                      <a:rPr lang="en-IN" sz="2000">
                        <a:latin typeface="Cambria Math" panose="02040503050406030204" pitchFamily="18" charset="0"/>
                      </a:rPr>
                      <m:t> </m:t>
                    </m:r>
                  </m:oMath>
                </a14:m>
                <a:r>
                  <a:rPr lang="en-IN" sz="2000" dirty="0"/>
                  <a:t>. We also have </a:t>
                </a:r>
                <a14:m>
                  <m:oMath xmlns:m="http://schemas.openxmlformats.org/officeDocument/2006/math">
                    <m:r>
                      <a:rPr lang="en-IN" sz="2000" i="1">
                        <a:latin typeface="Cambria Math" panose="02040503050406030204" pitchFamily="18" charset="0"/>
                      </a:rPr>
                      <m:t>𝛽</m:t>
                    </m:r>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𝜇𝛼</m:t>
                        </m:r>
                      </m:num>
                      <m:den>
                        <m:r>
                          <a:rPr lang="en-IN" sz="2000" i="1">
                            <a:latin typeface="Cambria Math" panose="02040503050406030204" pitchFamily="18" charset="0"/>
                          </a:rPr>
                          <m:t>1+</m:t>
                        </m:r>
                        <m:r>
                          <a:rPr lang="en-IN" sz="2000" i="1">
                            <a:latin typeface="Cambria Math" panose="02040503050406030204" pitchFamily="18" charset="0"/>
                          </a:rPr>
                          <m:t>𝜇</m:t>
                        </m:r>
                      </m:den>
                    </m:f>
                  </m:oMath>
                </a14:m>
                <a:r>
                  <a:rPr lang="en-IN" sz="2000" dirty="0"/>
                  <a:t> and </a:t>
                </a:r>
                <a14:m>
                  <m:oMath xmlns:m="http://schemas.openxmlformats.org/officeDocument/2006/math">
                    <m:r>
                      <a:rPr lang="en-IN" sz="2000" i="1">
                        <a:latin typeface="Cambria Math" panose="02040503050406030204" pitchFamily="18" charset="0"/>
                      </a:rPr>
                      <m:t>𝛼</m:t>
                    </m:r>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𝑙</m:t>
                        </m:r>
                      </m:num>
                      <m:den>
                        <m:sSub>
                          <m:sSubPr>
                            <m:ctrlPr>
                              <a:rPr lang="en-IN" sz="2000" i="1">
                                <a:latin typeface="Cambria Math" panose="02040503050406030204" pitchFamily="18" charset="0"/>
                              </a:rPr>
                            </m:ctrlPr>
                          </m:sSubPr>
                          <m:e>
                            <m:r>
                              <a:rPr lang="en-IN" sz="2000" i="1">
                                <a:latin typeface="Cambria Math" panose="02040503050406030204" pitchFamily="18" charset="0"/>
                              </a:rPr>
                              <m:t>𝑙</m:t>
                            </m:r>
                          </m:e>
                          <m:sub>
                            <m:r>
                              <a:rPr lang="en-IN" sz="2000" i="1">
                                <a:latin typeface="Cambria Math" panose="02040503050406030204" pitchFamily="18" charset="0"/>
                              </a:rPr>
                              <m:t>1</m:t>
                            </m:r>
                          </m:sub>
                        </m:sSub>
                      </m:den>
                    </m:f>
                    <m:r>
                      <a:rPr lang="en-IN" sz="2000" i="1">
                        <a:latin typeface="Cambria Math" panose="02040503050406030204" pitchFamily="18" charset="0"/>
                      </a:rPr>
                      <m:t>.</m:t>
                    </m:r>
                  </m:oMath>
                </a14:m>
                <a:endParaRPr lang="en-IN" sz="2000" dirty="0"/>
              </a:p>
              <a:p>
                <a:pPr marL="285750" indent="-285750">
                  <a:buFont typeface="Arial" panose="020B0604020202020204" pitchFamily="34" charset="0"/>
                  <a:buChar char="•"/>
                </a:pPr>
                <a:r>
                  <a:rPr lang="en-IN" sz="2000" dirty="0"/>
                  <a:t>From (1), (2), (3), it is clear that in the linear order, the spring mode and the pendulum modes are completely decoupled – such a separation does not take place in the quadratic order.</a:t>
                </a:r>
              </a:p>
              <a:p>
                <a:pPr marL="285750" indent="-285750">
                  <a:buFont typeface="Arial" panose="020B0604020202020204" pitchFamily="34" charset="0"/>
                  <a:buChar char="•"/>
                </a:pPr>
                <a:r>
                  <a:rPr lang="en-IN" sz="2000" dirty="0"/>
                  <a:t>We move to the linear order and compute the corresponding eigenfrequencies for the pendulum modes. As seen from (3), the spring mode frequency is just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m:t>
                    </m:r>
                  </m:oMath>
                </a14:m>
                <a:r>
                  <a:rPr lang="en-IN" sz="2000" dirty="0"/>
                  <a:t> The other two are determined to be,</a:t>
                </a:r>
              </a:p>
              <a:p>
                <a:pPr algn="ctr"/>
                <a14:m>
                  <m:oMathPara xmlns:m="http://schemas.openxmlformats.org/officeDocument/2006/math">
                    <m:oMathParaPr>
                      <m:jc m:val="centerGroup"/>
                    </m:oMathParaPr>
                    <m:oMath xmlns:m="http://schemas.openxmlformats.org/officeDocument/2006/math">
                      <m:eqArr>
                        <m:eqArrPr>
                          <m:ctrlPr>
                            <a:rPr lang="en-IN" sz="2000" b="0" i="1" smtClean="0">
                              <a:latin typeface="Cambria Math" panose="02040503050406030204" pitchFamily="18" charset="0"/>
                              <a:ea typeface="Cambria Math" panose="02040503050406030204" pitchFamily="18" charset="0"/>
                            </a:rPr>
                          </m:ctrlPr>
                        </m:eqArrPr>
                        <m:e>
                          <m:r>
                            <a:rPr lang="en-IN" sz="2000" b="0" i="1" smtClean="0">
                              <a:latin typeface="Cambria Math" panose="02040503050406030204" pitchFamily="18" charset="0"/>
                              <a:ea typeface="Cambria Math" panose="02040503050406030204" pitchFamily="18" charset="0"/>
                            </a:rPr>
                            <m:t>   </m:t>
                          </m:r>
                          <m:sSubSup>
                            <m:sSubSupPr>
                              <m:ctrlPr>
                                <a:rPr lang="en-IN" sz="2000" b="0" i="1" smtClean="0">
                                  <a:latin typeface="Cambria Math" panose="02040503050406030204" pitchFamily="18" charset="0"/>
                                </a:rPr>
                              </m:ctrlPr>
                            </m:sSubSupPr>
                            <m:e>
                              <m:r>
                                <m:rPr>
                                  <m:sty m:val="p"/>
                                </m:rPr>
                                <a:rPr lang="en-IN" sz="2000" b="0" i="0" smtClean="0">
                                  <a:latin typeface="Cambria Math" panose="02040503050406030204" pitchFamily="18" charset="0"/>
                                </a:rPr>
                                <m:t>Ω</m:t>
                              </m:r>
                            </m:e>
                            <m:sub>
                              <m:r>
                                <a:rPr lang="en-IN" sz="2000" b="0" i="1" smtClean="0">
                                  <a:latin typeface="Cambria Math" panose="02040503050406030204" pitchFamily="18" charset="0"/>
                                </a:rPr>
                                <m:t>1,2</m:t>
                              </m:r>
                            </m:sub>
                            <m:sup>
                              <m:r>
                                <a:rPr lang="en-IN" sz="2000" b="0" i="0" smtClean="0">
                                  <a:latin typeface="Cambria Math" panose="02040503050406030204" pitchFamily="18" charset="0"/>
                                </a:rPr>
                                <m:t>2</m:t>
                              </m:r>
                            </m:sup>
                          </m:sSubSup>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r>
                                <a:rPr lang="en-IN" sz="2000" b="0" i="1" smtClean="0">
                                  <a:latin typeface="Cambria Math" panose="02040503050406030204" pitchFamily="18" charset="0"/>
                                </a:rPr>
                                <m:t>𝜇</m:t>
                              </m:r>
                            </m:num>
                            <m:den>
                              <m:r>
                                <a:rPr lang="en-IN" sz="2000" b="0" i="1" smtClean="0">
                                  <a:latin typeface="Cambria Math" panose="02040503050406030204" pitchFamily="18" charset="0"/>
                                </a:rPr>
                                <m:t>2</m:t>
                              </m:r>
                              <m:r>
                                <a:rPr lang="en-IN" sz="2000" b="0" i="1" smtClean="0">
                                  <a:latin typeface="Cambria Math" panose="02040503050406030204" pitchFamily="18" charset="0"/>
                                </a:rPr>
                                <m:t>𝛼</m:t>
                              </m:r>
                            </m:den>
                          </m:f>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1+</m:t>
                              </m:r>
                              <m:r>
                                <a:rPr lang="en-IN" sz="2000" b="0" i="1" smtClean="0">
                                  <a:latin typeface="Cambria Math" panose="02040503050406030204" pitchFamily="18" charset="0"/>
                                </a:rPr>
                                <m:t>𝛼</m:t>
                              </m:r>
                              <m:r>
                                <a:rPr lang="en-IN" sz="2000" b="0" i="1" smtClean="0">
                                  <a:latin typeface="Cambria Math" panose="02040503050406030204" pitchFamily="18" charset="0"/>
                                  <a:ea typeface="Cambria Math" panose="02040503050406030204" pitchFamily="18" charset="0"/>
                                </a:rPr>
                                <m:t>±</m:t>
                              </m:r>
                              <m:rad>
                                <m:radPr>
                                  <m:degHide m:val="on"/>
                                  <m:ctrlPr>
                                    <a:rPr lang="en-IN" sz="2000" b="0" i="1" smtClean="0">
                                      <a:latin typeface="Cambria Math" panose="02040503050406030204" pitchFamily="18" charset="0"/>
                                      <a:ea typeface="Cambria Math" panose="02040503050406030204" pitchFamily="18" charset="0"/>
                                    </a:rPr>
                                  </m:ctrlPr>
                                </m:radPr>
                                <m:deg/>
                                <m:e>
                                  <m:sSup>
                                    <m:sSupPr>
                                      <m:ctrlPr>
                                        <a:rPr lang="en-IN" sz="2000" b="0" i="1" smtClean="0">
                                          <a:latin typeface="Cambria Math" panose="02040503050406030204" pitchFamily="18" charset="0"/>
                                          <a:ea typeface="Cambria Math" panose="02040503050406030204" pitchFamily="18" charset="0"/>
                                        </a:rPr>
                                      </m:ctrlPr>
                                    </m:sSupPr>
                                    <m:e>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ea typeface="Cambria Math" panose="02040503050406030204" pitchFamily="18" charset="0"/>
                                            </a:rPr>
                                            <m:t>𝛼</m:t>
                                          </m:r>
                                        </m:e>
                                      </m:d>
                                    </m:e>
                                    <m:sup>
                                      <m:r>
                                        <a:rPr lang="en-IN" sz="2000" b="0" i="1" smtClean="0">
                                          <a:latin typeface="Cambria Math" panose="02040503050406030204" pitchFamily="18" charset="0"/>
                                          <a:ea typeface="Cambria Math" panose="02040503050406030204" pitchFamily="18" charset="0"/>
                                        </a:rPr>
                                        <m:t>2</m:t>
                                      </m:r>
                                    </m:sup>
                                  </m:sSup>
                                  <m:r>
                                    <a:rPr lang="en-IN" sz="2000" b="0" i="1" smtClean="0">
                                      <a:latin typeface="Cambria Math" panose="02040503050406030204" pitchFamily="18" charset="0"/>
                                      <a:ea typeface="Cambria Math" panose="02040503050406030204" pitchFamily="18" charset="0"/>
                                    </a:rPr>
                                    <m:t>−</m:t>
                                  </m:r>
                                  <m:f>
                                    <m:fPr>
                                      <m:ctrlPr>
                                        <a:rPr lang="en-IN" sz="2000" b="0" i="1" smtClean="0">
                                          <a:latin typeface="Cambria Math" panose="02040503050406030204" pitchFamily="18" charset="0"/>
                                          <a:ea typeface="Cambria Math" panose="02040503050406030204" pitchFamily="18" charset="0"/>
                                        </a:rPr>
                                      </m:ctrlPr>
                                    </m:fPr>
                                    <m:num>
                                      <m:r>
                                        <a:rPr lang="en-IN" sz="2000" b="0" i="1" smtClean="0">
                                          <a:latin typeface="Cambria Math" panose="02040503050406030204" pitchFamily="18" charset="0"/>
                                          <a:ea typeface="Cambria Math" panose="02040503050406030204" pitchFamily="18" charset="0"/>
                                        </a:rPr>
                                        <m:t>4</m:t>
                                      </m:r>
                                      <m:r>
                                        <a:rPr lang="en-IN" sz="2000" b="0" i="1" smtClean="0">
                                          <a:latin typeface="Cambria Math" panose="02040503050406030204" pitchFamily="18" charset="0"/>
                                          <a:ea typeface="Cambria Math" panose="02040503050406030204" pitchFamily="18" charset="0"/>
                                        </a:rPr>
                                        <m:t>𝛼</m:t>
                                      </m:r>
                                    </m:num>
                                    <m:den>
                                      <m:r>
                                        <a:rPr lang="en-IN" sz="2000" b="0" i="1" smtClean="0">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ea typeface="Cambria Math" panose="02040503050406030204" pitchFamily="18" charset="0"/>
                                        </a:rPr>
                                        <m:t>𝜇</m:t>
                                      </m:r>
                                    </m:den>
                                  </m:f>
                                </m:e>
                              </m:rad>
                            </m:e>
                          </m:d>
                          <m:r>
                            <a:rPr lang="en-IN" sz="2000" b="0" i="1" smtClean="0">
                              <a:latin typeface="Cambria Math" panose="02040503050406030204" pitchFamily="18" charset="0"/>
                              <a:ea typeface="Cambria Math" panose="02040503050406030204" pitchFamily="18" charset="0"/>
                            </a:rPr>
                            <m:t>   #</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4</m:t>
                              </m:r>
                            </m:e>
                          </m:d>
                        </m:e>
                      </m:eqArr>
                    </m:oMath>
                  </m:oMathPara>
                </a14:m>
                <a:endParaRPr lang="en-IN" sz="2000" b="0" dirty="0">
                  <a:ea typeface="Cambria Math" panose="02040503050406030204" pitchFamily="18" charset="0"/>
                </a:endParaRPr>
              </a:p>
              <a:p>
                <a:pPr algn="ctr"/>
                <a:r>
                  <a:rPr lang="en-IN" sz="2000" dirty="0"/>
                  <a:t>                                                          </a:t>
                </a:r>
              </a:p>
              <a:p>
                <a:pPr marL="285750" indent="-285750">
                  <a:buFont typeface="Arial" panose="020B0604020202020204" pitchFamily="34" charset="0"/>
                  <a:buChar char="•"/>
                </a:pPr>
                <a:endParaRPr lang="en-IN" dirty="0"/>
              </a:p>
            </p:txBody>
          </p:sp>
        </mc:Choice>
        <mc:Fallback>
          <p:sp>
            <p:nvSpPr>
              <p:cNvPr id="4" name="TextBox 3">
                <a:extLst>
                  <a:ext uri="{FF2B5EF4-FFF2-40B4-BE49-F238E27FC236}">
                    <a16:creationId xmlns:a16="http://schemas.microsoft.com/office/drawing/2014/main" id="{9536191D-DCEB-A0BA-09EC-4D677E984ED5}"/>
                  </a:ext>
                </a:extLst>
              </p:cNvPr>
              <p:cNvSpPr txBox="1">
                <a:spLocks noRot="1" noChangeAspect="1" noMove="1" noResize="1" noEditPoints="1" noAdjustHandles="1" noChangeArrowheads="1" noChangeShapeType="1" noTextEdit="1"/>
              </p:cNvSpPr>
              <p:nvPr/>
            </p:nvSpPr>
            <p:spPr>
              <a:xfrm>
                <a:off x="685800" y="3440576"/>
                <a:ext cx="11062504" cy="3491469"/>
              </a:xfrm>
              <a:prstGeom prst="rect">
                <a:avLst/>
              </a:prstGeom>
              <a:blipFill>
                <a:blip r:embed="rId3"/>
                <a:stretch>
                  <a:fillRect l="-496"/>
                </a:stretch>
              </a:blipFill>
            </p:spPr>
            <p:txBody>
              <a:bodyPr/>
              <a:lstStyle/>
              <a:p>
                <a:r>
                  <a:rPr lang="en-IN">
                    <a:noFill/>
                  </a:rPr>
                  <a:t> </a:t>
                </a:r>
              </a:p>
            </p:txBody>
          </p:sp>
        </mc:Fallback>
      </mc:AlternateContent>
    </p:spTree>
    <p:extLst>
      <p:ext uri="{BB962C8B-B14F-4D97-AF65-F5344CB8AC3E}">
        <p14:creationId xmlns:p14="http://schemas.microsoft.com/office/powerpoint/2010/main" val="84326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B488-A3DD-A716-EB61-90402B4CD68C}"/>
              </a:ext>
            </a:extLst>
          </p:cNvPr>
          <p:cNvSpPr>
            <a:spLocks noGrp="1"/>
          </p:cNvSpPr>
          <p:nvPr>
            <p:ph type="title"/>
          </p:nvPr>
        </p:nvSpPr>
        <p:spPr/>
        <p:txBody>
          <a:bodyPr/>
          <a:lstStyle/>
          <a:p>
            <a:pPr algn="ctr"/>
            <a:r>
              <a:rPr lang="en-IN" dirty="0"/>
              <a:t>Resonance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1471B8-52E1-90CB-9923-79D579D80757}"/>
                  </a:ext>
                </a:extLst>
              </p:cNvPr>
              <p:cNvSpPr txBox="1"/>
              <p:nvPr/>
            </p:nvSpPr>
            <p:spPr>
              <a:xfrm>
                <a:off x="832104" y="1243584"/>
                <a:ext cx="10806472" cy="1388585"/>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linear order solutions are,</a:t>
                </a:r>
              </a:p>
              <a:p>
                <a:pPr algn="ctr">
                  <a:lnSpc>
                    <a:spcPct val="150000"/>
                  </a:lnSpc>
                </a:pPr>
                <a14:m>
                  <m:oMathPara xmlns:m="http://schemas.openxmlformats.org/officeDocument/2006/math">
                    <m:oMathParaPr>
                      <m:jc m:val="centerGroup"/>
                    </m:oMathParaPr>
                    <m:oMath xmlns:m="http://schemas.openxmlformats.org/officeDocument/2006/math">
                      <m:eqArr>
                        <m:eqArrPr>
                          <m:ctrlPr>
                            <a:rPr lang="en-IN" sz="2000" i="1">
                              <a:latin typeface="Cambria Math" panose="02040503050406030204" pitchFamily="18" charset="0"/>
                            </a:rPr>
                          </m:ctrlPr>
                        </m:eqArrPr>
                        <m:e>
                          <m:r>
                            <a:rPr lang="en-IN" sz="2000">
                              <a:latin typeface="Cambria Math" panose="02040503050406030204" pitchFamily="18" charset="0"/>
                            </a:rPr>
                            <m:t> </m:t>
                          </m:r>
                          <m:sSup>
                            <m:sSupPr>
                              <m:ctrlPr>
                                <a:rPr lang="en-IN" sz="2000" i="1">
                                  <a:latin typeface="Cambria Math" panose="02040503050406030204" pitchFamily="18" charset="0"/>
                                </a:rPr>
                              </m:ctrlPr>
                            </m:sSupPr>
                            <m:e>
                              <m:r>
                                <a:rPr lang="en-IN" sz="2000">
                                  <a:latin typeface="Cambria Math" panose="02040503050406030204" pitchFamily="18" charset="0"/>
                                </a:rPr>
                                <m:t>𝜃</m:t>
                              </m:r>
                            </m:e>
                            <m:sup>
                              <m:r>
                                <a:rPr lang="en-IN" sz="2000">
                                  <a:latin typeface="Cambria Math" panose="02040503050406030204" pitchFamily="18" charset="0"/>
                                </a:rPr>
                                <m:t>0</m:t>
                              </m:r>
                            </m:sup>
                          </m:sSup>
                          <m:r>
                            <a:rPr lang="en-IN" sz="2000">
                              <a:latin typeface="Cambria Math" panose="02040503050406030204" pitchFamily="18" charset="0"/>
                            </a:rPr>
                            <m:t>, </m:t>
                          </m:r>
                          <m:sSup>
                            <m:sSupPr>
                              <m:ctrlPr>
                                <a:rPr lang="en-IN" sz="2000" i="1">
                                  <a:latin typeface="Cambria Math" panose="02040503050406030204" pitchFamily="18" charset="0"/>
                                </a:rPr>
                              </m:ctrlPr>
                            </m:sSupPr>
                            <m:e>
                              <m:r>
                                <a:rPr lang="en-IN" sz="2000">
                                  <a:latin typeface="Cambria Math" panose="02040503050406030204" pitchFamily="18" charset="0"/>
                                </a:rPr>
                                <m:t>𝜙</m:t>
                              </m:r>
                            </m:e>
                            <m:sup>
                              <m:r>
                                <a:rPr lang="en-IN" sz="2000">
                                  <a:latin typeface="Cambria Math" panose="02040503050406030204" pitchFamily="18" charset="0"/>
                                </a:rPr>
                                <m:t>0</m:t>
                              </m:r>
                            </m:sup>
                          </m:sSup>
                          <m:r>
                            <a:rPr lang="en-IN" sz="2000">
                              <a:latin typeface="Cambria Math" panose="02040503050406030204" pitchFamily="18" charset="0"/>
                            </a:rPr>
                            <m:t>=</m:t>
                          </m:r>
                          <m:sSub>
                            <m:sSubPr>
                              <m:ctrlPr>
                                <a:rPr lang="en-IN" sz="2000" i="1">
                                  <a:latin typeface="Cambria Math" panose="02040503050406030204" pitchFamily="18" charset="0"/>
                                </a:rPr>
                              </m:ctrlPr>
                            </m:sSubPr>
                            <m:e>
                              <m:r>
                                <a:rPr lang="en-IN" sz="2000">
                                  <a:latin typeface="Cambria Math" panose="02040503050406030204" pitchFamily="18" charset="0"/>
                                </a:rPr>
                                <m:t>𝐴</m:t>
                              </m:r>
                            </m:e>
                            <m:sub>
                              <m:r>
                                <a:rPr lang="en-IN" sz="2000">
                                  <a:latin typeface="Cambria Math" panose="02040503050406030204" pitchFamily="18" charset="0"/>
                                </a:rPr>
                                <m:t>1,2</m:t>
                              </m:r>
                            </m:sub>
                          </m:sSub>
                          <m:func>
                            <m:funcPr>
                              <m:ctrlPr>
                                <a:rPr lang="en-IN" sz="2000" i="1">
                                  <a:latin typeface="Cambria Math" panose="02040503050406030204" pitchFamily="18" charset="0"/>
                                </a:rPr>
                              </m:ctrlPr>
                            </m:funcPr>
                            <m:fName>
                              <m:r>
                                <m:rPr>
                                  <m:sty m:val="p"/>
                                </m:rPr>
                                <a:rPr lang="en-IN" sz="2000">
                                  <a:latin typeface="Cambria Math" panose="02040503050406030204" pitchFamily="18" charset="0"/>
                                </a:rPr>
                                <m:t>cos</m:t>
                              </m:r>
                            </m:fName>
                            <m:e>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1,2</m:t>
                                      </m:r>
                                    </m:sub>
                                  </m:sSub>
                                  <m:r>
                                    <a:rPr lang="en-IN" sz="2000">
                                      <a:latin typeface="Cambria Math" panose="02040503050406030204" pitchFamily="18" charset="0"/>
                                    </a:rPr>
                                    <m:t>𝑡</m:t>
                                  </m:r>
                                </m:e>
                              </m:d>
                            </m:e>
                          </m:func>
                          <m:r>
                            <a:rPr lang="en-IN" sz="2000">
                              <a:latin typeface="Cambria Math" panose="02040503050406030204" pitchFamily="18" charset="0"/>
                            </a:rPr>
                            <m:t>+</m:t>
                          </m:r>
                          <m:sSub>
                            <m:sSubPr>
                              <m:ctrlPr>
                                <a:rPr lang="en-IN" sz="2000" i="1">
                                  <a:latin typeface="Cambria Math" panose="02040503050406030204" pitchFamily="18" charset="0"/>
                                </a:rPr>
                              </m:ctrlPr>
                            </m:sSubPr>
                            <m:e>
                              <m:r>
                                <m:rPr>
                                  <m:sty m:val="p"/>
                                </m:rPr>
                                <a:rPr lang="en-IN" sz="2000">
                                  <a:latin typeface="Cambria Math" panose="02040503050406030204" pitchFamily="18" charset="0"/>
                                </a:rPr>
                                <m:t>B</m:t>
                              </m:r>
                            </m:e>
                            <m:sub>
                              <m:r>
                                <a:rPr lang="en-IN" sz="2000">
                                  <a:latin typeface="Cambria Math" panose="02040503050406030204" pitchFamily="18" charset="0"/>
                                </a:rPr>
                                <m:t>1,2</m:t>
                              </m:r>
                            </m:sub>
                          </m:sSub>
                          <m:func>
                            <m:funcPr>
                              <m:ctrlPr>
                                <a:rPr lang="en-IN" sz="2000" i="1">
                                  <a:latin typeface="Cambria Math" panose="02040503050406030204" pitchFamily="18" charset="0"/>
                                </a:rPr>
                              </m:ctrlPr>
                            </m:funcPr>
                            <m:fName>
                              <m:r>
                                <m:rPr>
                                  <m:sty m:val="p"/>
                                </m:rPr>
                                <a:rPr lang="en-IN" sz="2000">
                                  <a:latin typeface="Cambria Math" panose="02040503050406030204" pitchFamily="18" charset="0"/>
                                </a:rPr>
                                <m:t>sin</m:t>
                              </m:r>
                            </m:fName>
                            <m:e>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1,2</m:t>
                                      </m:r>
                                    </m:sub>
                                  </m:sSub>
                                  <m:r>
                                    <a:rPr lang="en-IN" sz="2000">
                                      <a:latin typeface="Cambria Math" panose="02040503050406030204" pitchFamily="18" charset="0"/>
                                    </a:rPr>
                                    <m:t>𝑡</m:t>
                                  </m:r>
                                </m:e>
                              </m:d>
                            </m:e>
                          </m:func>
                          <m:r>
                            <a:rPr lang="en-IN" sz="2000">
                              <a:latin typeface="Cambria Math" panose="02040503050406030204" pitchFamily="18" charset="0"/>
                            </a:rPr>
                            <m:t> </m:t>
                          </m:r>
                          <m:r>
                            <a:rPr lang="en-IN" sz="2000" b="0" i="0" smtClean="0">
                              <a:latin typeface="Cambria Math" panose="02040503050406030204" pitchFamily="18" charset="0"/>
                            </a:rPr>
                            <m:t>#</m:t>
                          </m:r>
                          <m:d>
                            <m:dPr>
                              <m:ctrlPr>
                                <a:rPr lang="en-IN" sz="2000" i="1">
                                  <a:latin typeface="Cambria Math" panose="02040503050406030204" pitchFamily="18" charset="0"/>
                                </a:rPr>
                              </m:ctrlPr>
                            </m:dPr>
                            <m:e>
                              <m:r>
                                <a:rPr lang="en-IN" sz="2000">
                                  <a:latin typeface="Cambria Math" panose="02040503050406030204" pitchFamily="18" charset="0"/>
                                </a:rPr>
                                <m:t>5</m:t>
                              </m:r>
                            </m:e>
                          </m:d>
                        </m:e>
                      </m:eqArr>
                    </m:oMath>
                  </m:oMathPara>
                </a14:m>
                <a:endParaRPr lang="en-IN" sz="2000" dirty="0"/>
              </a:p>
              <a:p>
                <a:pPr algn="ctr">
                  <a:lnSpc>
                    <a:spcPct val="150000"/>
                  </a:lnSpc>
                </a:pPr>
                <a14:m>
                  <m:oMathPara xmlns:m="http://schemas.openxmlformats.org/officeDocument/2006/math">
                    <m:oMathParaPr>
                      <m:jc m:val="centerGroup"/>
                    </m:oMathParaPr>
                    <m:oMath xmlns:m="http://schemas.openxmlformats.org/officeDocument/2006/math">
                      <m:eqArr>
                        <m:eqArrPr>
                          <m:ctrlPr>
                            <a:rPr lang="en-IN" sz="2000" i="1">
                              <a:latin typeface="Cambria Math" panose="02040503050406030204" pitchFamily="18" charset="0"/>
                            </a:rPr>
                          </m:ctrlPr>
                        </m:eqArrPr>
                        <m:e>
                          <m:r>
                            <a:rPr lang="en-IN" sz="2000">
                              <a:latin typeface="Cambria Math" panose="02040503050406030204" pitchFamily="18" charset="0"/>
                            </a:rPr>
                            <m:t>   </m:t>
                          </m:r>
                          <m:sSup>
                            <m:sSupPr>
                              <m:ctrlPr>
                                <a:rPr lang="en-IN" sz="2000" i="1">
                                  <a:latin typeface="Cambria Math" panose="02040503050406030204" pitchFamily="18" charset="0"/>
                                </a:rPr>
                              </m:ctrlPr>
                            </m:sSupPr>
                            <m:e>
                              <m:r>
                                <a:rPr lang="en-IN" sz="2000">
                                  <a:latin typeface="Cambria Math" panose="02040503050406030204" pitchFamily="18" charset="0"/>
                                </a:rPr>
                                <m:t>𝑅</m:t>
                              </m:r>
                            </m:e>
                            <m:sup>
                              <m:r>
                                <a:rPr lang="en-IN" sz="2000">
                                  <a:latin typeface="Cambria Math" panose="02040503050406030204" pitchFamily="18" charset="0"/>
                                </a:rPr>
                                <m:t>0</m:t>
                              </m:r>
                            </m:sup>
                          </m:sSup>
                          <m:r>
                            <a:rPr lang="en-IN" sz="2000">
                              <a:latin typeface="Cambria Math" panose="02040503050406030204" pitchFamily="18" charset="0"/>
                            </a:rPr>
                            <m:t>=</m:t>
                          </m:r>
                          <m:sSub>
                            <m:sSubPr>
                              <m:ctrlPr>
                                <a:rPr lang="en-IN" sz="2000" b="0" i="1" smtClean="0">
                                  <a:latin typeface="Cambria Math" panose="02040503050406030204" pitchFamily="18" charset="0"/>
                                </a:rPr>
                              </m:ctrlPr>
                            </m:sSubPr>
                            <m:e>
                              <m:r>
                                <a:rPr lang="en-IN" sz="2000">
                                  <a:latin typeface="Cambria Math" panose="02040503050406030204" pitchFamily="18" charset="0"/>
                                </a:rPr>
                                <m:t>𝐶</m:t>
                              </m:r>
                            </m:e>
                            <m:sub>
                              <m:r>
                                <a:rPr lang="en-IN" sz="2000" b="0" i="0" smtClean="0">
                                  <a:latin typeface="Cambria Math" panose="02040503050406030204" pitchFamily="18" charset="0"/>
                                </a:rPr>
                                <m:t>1</m:t>
                              </m:r>
                            </m:sub>
                          </m:sSub>
                          <m:r>
                            <a:rPr lang="en-IN" sz="2000" b="0" i="0" smtClean="0">
                              <a:latin typeface="Cambria Math" panose="02040503050406030204" pitchFamily="18" charset="0"/>
                            </a:rPr>
                            <m:t> </m:t>
                          </m:r>
                          <m:r>
                            <m:rPr>
                              <m:sty m:val="p"/>
                            </m:rPr>
                            <a:rPr lang="en-IN" sz="2000">
                              <a:latin typeface="Cambria Math" panose="02040503050406030204" pitchFamily="18" charset="0"/>
                            </a:rPr>
                            <m:t>cos</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3</m:t>
                                  </m:r>
                                </m:sub>
                              </m:sSub>
                              <m:r>
                                <a:rPr lang="en-IN" sz="2000">
                                  <a:latin typeface="Cambria Math" panose="02040503050406030204" pitchFamily="18" charset="0"/>
                                </a:rPr>
                                <m:t>𝑡</m:t>
                              </m:r>
                            </m:e>
                          </m:d>
                          <m:r>
                            <a:rPr lang="en-IN" sz="2000">
                              <a:latin typeface="Cambria Math" panose="02040503050406030204" pitchFamily="18" charset="0"/>
                            </a:rPr>
                            <m:t>   </m:t>
                          </m:r>
                          <m:r>
                            <a:rPr lang="en-IN" sz="2000" b="0" i="0" smtClean="0">
                              <a:latin typeface="Cambria Math" panose="02040503050406030204" pitchFamily="18" charset="0"/>
                            </a:rPr>
                            <m:t>#</m:t>
                          </m:r>
                          <m:d>
                            <m:dPr>
                              <m:ctrlPr>
                                <a:rPr lang="en-IN" sz="2000" i="1">
                                  <a:latin typeface="Cambria Math" panose="02040503050406030204" pitchFamily="18" charset="0"/>
                                </a:rPr>
                              </m:ctrlPr>
                            </m:dPr>
                            <m:e>
                              <m:r>
                                <a:rPr lang="en-IN" sz="2000">
                                  <a:latin typeface="Cambria Math" panose="02040503050406030204" pitchFamily="18" charset="0"/>
                                </a:rPr>
                                <m:t>6</m:t>
                              </m:r>
                            </m:e>
                          </m:d>
                        </m:e>
                      </m:eqArr>
                    </m:oMath>
                  </m:oMathPara>
                </a14:m>
                <a:endParaRPr lang="en-IN" sz="2000" dirty="0"/>
              </a:p>
            </p:txBody>
          </p:sp>
        </mc:Choice>
        <mc:Fallback xmlns="">
          <p:sp>
            <p:nvSpPr>
              <p:cNvPr id="3" name="TextBox 2">
                <a:extLst>
                  <a:ext uri="{FF2B5EF4-FFF2-40B4-BE49-F238E27FC236}">
                    <a16:creationId xmlns:a16="http://schemas.microsoft.com/office/drawing/2014/main" id="{EA1471B8-52E1-90CB-9923-79D579D80757}"/>
                  </a:ext>
                </a:extLst>
              </p:cNvPr>
              <p:cNvSpPr txBox="1">
                <a:spLocks noRot="1" noChangeAspect="1" noMove="1" noResize="1" noEditPoints="1" noAdjustHandles="1" noChangeArrowheads="1" noChangeShapeType="1" noTextEdit="1"/>
              </p:cNvSpPr>
              <p:nvPr/>
            </p:nvSpPr>
            <p:spPr>
              <a:xfrm>
                <a:off x="832104" y="1243584"/>
                <a:ext cx="10806472" cy="1388585"/>
              </a:xfrm>
              <a:prstGeom prst="rect">
                <a:avLst/>
              </a:prstGeom>
              <a:blipFill>
                <a:blip r:embed="rId2"/>
                <a:stretch>
                  <a:fillRect l="-508" t="-21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23173E-EA91-9944-C282-CC707D75E89C}"/>
                  </a:ext>
                </a:extLst>
              </p:cNvPr>
              <p:cNvSpPr txBox="1"/>
              <p:nvPr/>
            </p:nvSpPr>
            <p:spPr>
              <a:xfrm>
                <a:off x="832104" y="2743200"/>
                <a:ext cx="10806472" cy="3447098"/>
              </a:xfrm>
              <a:prstGeom prst="rect">
                <a:avLst/>
              </a:prstGeom>
              <a:noFill/>
            </p:spPr>
            <p:txBody>
              <a:bodyPr wrap="square" rtlCol="0">
                <a:spAutoFit/>
              </a:bodyPr>
              <a:lstStyle/>
              <a:p>
                <a:pPr marL="285750" indent="-285750">
                  <a:buFont typeface="Arial" panose="020B0604020202020204" pitchFamily="34" charset="0"/>
                  <a:buChar char="•"/>
                </a:pPr>
                <a:r>
                  <a:rPr lang="en-IN" sz="2000" dirty="0"/>
                  <a:t>From equations (1), (2), (3), we can see that due to the nature of the quadratic non linearities present, when we consider the equations in a perturbative manner for the first nonlinear order, the forcing terms (all of linear order and of the form in (5) and (6)) will include linear combinations of sines and cosines in all possible two frequency combinations.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This means that we will have resonance for the following frequency conditions,</a:t>
                </a:r>
              </a:p>
              <a:p>
                <a:pPr algn="ctr">
                  <a:lnSpc>
                    <a:spcPct val="150000"/>
                  </a:lnSpc>
                </a:pPr>
                <a14:m>
                  <m:oMathPara xmlns:m="http://schemas.openxmlformats.org/officeDocument/2006/math">
                    <m:oMathParaPr>
                      <m:jc m:val="centerGroup"/>
                    </m:oMathParaPr>
                    <m:oMath xmlns:m="http://schemas.openxmlformats.org/officeDocument/2006/math">
                      <m:eqArr>
                        <m:eqArrPr>
                          <m:ctrlPr>
                            <a:rPr lang="en-IN" sz="2000" i="1">
                              <a:latin typeface="Cambria Math" panose="02040503050406030204" pitchFamily="18" charset="0"/>
                            </a:rPr>
                          </m:ctrlPr>
                        </m:eqArrPr>
                        <m:e>
                          <m:r>
                            <a:rPr lang="en-IN" sz="2000">
                              <a:latin typeface="Cambria Math" panose="02040503050406030204" pitchFamily="18" charset="0"/>
                            </a:rPr>
                            <m:t>  </m:t>
                          </m:r>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3</m:t>
                              </m:r>
                            </m:sub>
                          </m:sSub>
                          <m:r>
                            <a:rPr lang="en-IN" sz="2000">
                              <a:latin typeface="Cambria Math" panose="02040503050406030204" pitchFamily="18" charset="0"/>
                            </a:rPr>
                            <m:t>=2</m:t>
                          </m:r>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1,2</m:t>
                              </m:r>
                            </m:sub>
                          </m:sSub>
                          <m:r>
                            <a:rPr lang="en-IN" sz="2000">
                              <a:latin typeface="Cambria Math" panose="02040503050406030204" pitchFamily="18" charset="0"/>
                            </a:rPr>
                            <m:t>  </m:t>
                          </m:r>
                          <m:r>
                            <a:rPr lang="en-IN" sz="2000" b="0" i="0" smtClean="0">
                              <a:latin typeface="Cambria Math" panose="02040503050406030204" pitchFamily="18" charset="0"/>
                            </a:rPr>
                            <m:t>#</m:t>
                          </m:r>
                          <m:d>
                            <m:dPr>
                              <m:ctrlPr>
                                <a:rPr lang="en-IN" sz="2000" i="1">
                                  <a:latin typeface="Cambria Math" panose="02040503050406030204" pitchFamily="18" charset="0"/>
                                </a:rPr>
                              </m:ctrlPr>
                            </m:dPr>
                            <m:e>
                              <m:r>
                                <a:rPr lang="en-IN" sz="2000">
                                  <a:latin typeface="Cambria Math" panose="02040503050406030204" pitchFamily="18" charset="0"/>
                                </a:rPr>
                                <m:t>7</m:t>
                              </m:r>
                            </m:e>
                          </m:d>
                        </m:e>
                      </m:eqArr>
                    </m:oMath>
                  </m:oMathPara>
                </a14:m>
                <a:endParaRPr lang="en-IN" sz="2000" dirty="0"/>
              </a:p>
              <a:p>
                <a:pPr algn="ctr">
                  <a:lnSpc>
                    <a:spcPct val="150000"/>
                  </a:lnSpc>
                </a:pPr>
                <a14:m>
                  <m:oMathPara xmlns:m="http://schemas.openxmlformats.org/officeDocument/2006/math">
                    <m:oMathParaPr>
                      <m:jc m:val="centerGroup"/>
                    </m:oMathParaPr>
                    <m:oMath xmlns:m="http://schemas.openxmlformats.org/officeDocument/2006/math">
                      <m:eqArr>
                        <m:eqArrPr>
                          <m:ctrlPr>
                            <a:rPr lang="en-IN" sz="2000" i="1">
                              <a:latin typeface="Cambria Math" panose="02040503050406030204" pitchFamily="18" charset="0"/>
                            </a:rPr>
                          </m:ctrlPr>
                        </m:eqArrPr>
                        <m:e>
                          <m:r>
                            <a:rPr lang="en-IN" sz="2000">
                              <a:latin typeface="Cambria Math" panose="02040503050406030204" pitchFamily="18" charset="0"/>
                            </a:rPr>
                            <m:t>  </m:t>
                          </m:r>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3</m:t>
                              </m:r>
                            </m:sub>
                          </m:sSub>
                          <m:r>
                            <a:rPr lang="en-IN" sz="2000">
                              <a:latin typeface="Cambria Math" panose="02040503050406030204" pitchFamily="18" charset="0"/>
                            </a:rPr>
                            <m:t>=</m:t>
                          </m:r>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1</m:t>
                              </m:r>
                            </m:sub>
                          </m:sSub>
                          <m:r>
                            <a:rPr lang="en-IN" sz="2000">
                              <a:latin typeface="Cambria Math" panose="02040503050406030204" pitchFamily="18" charset="0"/>
                            </a:rPr>
                            <m:t>±</m:t>
                          </m:r>
                          <m:r>
                            <a:rPr lang="en-IN" sz="2000" b="0" i="0" smtClean="0">
                              <a:latin typeface="Cambria Math" panose="02040503050406030204" pitchFamily="18" charset="0"/>
                            </a:rPr>
                            <m:t> </m:t>
                          </m:r>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2</m:t>
                              </m:r>
                            </m:sub>
                          </m:sSub>
                          <m:r>
                            <a:rPr lang="en-IN" sz="2000">
                              <a:latin typeface="Cambria Math" panose="02040503050406030204" pitchFamily="18" charset="0"/>
                            </a:rPr>
                            <m:t>  </m:t>
                          </m:r>
                          <m:r>
                            <a:rPr lang="en-IN" sz="2000" b="0" i="0" smtClean="0">
                              <a:latin typeface="Cambria Math" panose="02040503050406030204" pitchFamily="18" charset="0"/>
                            </a:rPr>
                            <m:t>#</m:t>
                          </m:r>
                          <m:d>
                            <m:dPr>
                              <m:ctrlPr>
                                <a:rPr lang="en-IN" sz="2000" i="1">
                                  <a:latin typeface="Cambria Math" panose="02040503050406030204" pitchFamily="18" charset="0"/>
                                </a:rPr>
                              </m:ctrlPr>
                            </m:dPr>
                            <m:e>
                              <m:r>
                                <a:rPr lang="en-IN" sz="2000">
                                  <a:latin typeface="Cambria Math" panose="02040503050406030204" pitchFamily="18" charset="0"/>
                                </a:rPr>
                                <m:t>8</m:t>
                              </m:r>
                            </m:e>
                          </m:d>
                        </m:e>
                      </m:eqArr>
                    </m:oMath>
                  </m:oMathPara>
                </a14:m>
                <a:endParaRPr lang="en-IN" sz="2000" dirty="0"/>
              </a:p>
              <a:p>
                <a:pPr algn="ctr"/>
                <a:endParaRPr lang="en-IN" sz="2000" dirty="0"/>
              </a:p>
              <a:p>
                <a:pPr marL="285750" indent="-285750">
                  <a:buFont typeface="Arial" panose="020B0604020202020204" pitchFamily="34" charset="0"/>
                  <a:buChar char="•"/>
                </a:pPr>
                <a:endParaRPr lang="en-IN" dirty="0"/>
              </a:p>
            </p:txBody>
          </p:sp>
        </mc:Choice>
        <mc:Fallback xmlns="">
          <p:sp>
            <p:nvSpPr>
              <p:cNvPr id="5" name="TextBox 4">
                <a:extLst>
                  <a:ext uri="{FF2B5EF4-FFF2-40B4-BE49-F238E27FC236}">
                    <a16:creationId xmlns:a16="http://schemas.microsoft.com/office/drawing/2014/main" id="{9A23173E-EA91-9944-C282-CC707D75E89C}"/>
                  </a:ext>
                </a:extLst>
              </p:cNvPr>
              <p:cNvSpPr txBox="1">
                <a:spLocks noRot="1" noChangeAspect="1" noMove="1" noResize="1" noEditPoints="1" noAdjustHandles="1" noChangeArrowheads="1" noChangeShapeType="1" noTextEdit="1"/>
              </p:cNvSpPr>
              <p:nvPr/>
            </p:nvSpPr>
            <p:spPr>
              <a:xfrm>
                <a:off x="832104" y="2743200"/>
                <a:ext cx="10806472" cy="3447098"/>
              </a:xfrm>
              <a:prstGeom prst="rect">
                <a:avLst/>
              </a:prstGeom>
              <a:blipFill>
                <a:blip r:embed="rId3"/>
                <a:stretch>
                  <a:fillRect l="-508" t="-885" r="-282"/>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680D899-C639-DA03-413D-BF002D4EA6B1}"/>
              </a:ext>
            </a:extLst>
          </p:cNvPr>
          <p:cNvSpPr txBox="1"/>
          <p:nvPr/>
        </p:nvSpPr>
        <p:spPr>
          <a:xfrm>
            <a:off x="832104" y="5576119"/>
            <a:ext cx="10742464" cy="1015663"/>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condition in eqn. (7) is quite well known and has been extensively studied in the references mentioned at the beginning and more. Eqn. (8) however presents a newer condition which, to the best of our knowledge, has not yet been found in any other system.</a:t>
            </a:r>
          </a:p>
        </p:txBody>
      </p:sp>
    </p:spTree>
    <p:extLst>
      <p:ext uri="{BB962C8B-B14F-4D97-AF65-F5344CB8AC3E}">
        <p14:creationId xmlns:p14="http://schemas.microsoft.com/office/powerpoint/2010/main" val="283252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4B85-3A35-07EF-87B8-CC9BCAAF9DB4}"/>
              </a:ext>
            </a:extLst>
          </p:cNvPr>
          <p:cNvSpPr>
            <a:spLocks noGrp="1"/>
          </p:cNvSpPr>
          <p:nvPr>
            <p:ph type="title"/>
          </p:nvPr>
        </p:nvSpPr>
        <p:spPr/>
        <p:txBody>
          <a:bodyPr/>
          <a:lstStyle/>
          <a:p>
            <a:pPr algn="ctr"/>
            <a:r>
              <a:rPr lang="en-IN" dirty="0"/>
              <a:t>Numerical investigation</a:t>
            </a:r>
          </a:p>
        </p:txBody>
      </p:sp>
      <p:sp>
        <p:nvSpPr>
          <p:cNvPr id="3" name="TextBox 2">
            <a:extLst>
              <a:ext uri="{FF2B5EF4-FFF2-40B4-BE49-F238E27FC236}">
                <a16:creationId xmlns:a16="http://schemas.microsoft.com/office/drawing/2014/main" id="{950115F2-876D-5A7E-4607-E19C8BF6B0DA}"/>
              </a:ext>
            </a:extLst>
          </p:cNvPr>
          <p:cNvSpPr txBox="1"/>
          <p:nvPr/>
        </p:nvSpPr>
        <p:spPr>
          <a:xfrm>
            <a:off x="615040" y="1030146"/>
            <a:ext cx="10961920" cy="707886"/>
          </a:xfrm>
          <a:prstGeom prst="rect">
            <a:avLst/>
          </a:prstGeom>
          <a:noFill/>
        </p:spPr>
        <p:txBody>
          <a:bodyPr wrap="square" rtlCol="0">
            <a:spAutoFit/>
          </a:bodyPr>
          <a:lstStyle/>
          <a:p>
            <a:pPr marL="285750" indent="-285750">
              <a:buFont typeface="Arial" panose="020B0604020202020204" pitchFamily="34" charset="0"/>
              <a:buChar char="•"/>
            </a:pPr>
            <a:r>
              <a:rPr lang="en-IN" sz="2000" dirty="0"/>
              <a:t>Knowing the resonance conditions (7) and (8) leads us to numerically solving the system for these fours different conditions. The results are summarised below.</a:t>
            </a:r>
          </a:p>
        </p:txBody>
      </p:sp>
      <p:pic>
        <p:nvPicPr>
          <p:cNvPr id="6" name="Picture 5">
            <a:extLst>
              <a:ext uri="{FF2B5EF4-FFF2-40B4-BE49-F238E27FC236}">
                <a16:creationId xmlns:a16="http://schemas.microsoft.com/office/drawing/2014/main" id="{92BAB5FC-F6C9-61F5-345A-18C5B410673E}"/>
              </a:ext>
            </a:extLst>
          </p:cNvPr>
          <p:cNvPicPr>
            <a:picLocks noChangeAspect="1"/>
          </p:cNvPicPr>
          <p:nvPr/>
        </p:nvPicPr>
        <p:blipFill rotWithShape="1">
          <a:blip r:embed="rId2">
            <a:extLst>
              <a:ext uri="{28A0092B-C50C-407E-A947-70E740481C1C}">
                <a14:useLocalDpi xmlns:a14="http://schemas.microsoft.com/office/drawing/2010/main" val="0"/>
              </a:ext>
            </a:extLst>
          </a:blip>
          <a:srcRect l="660"/>
          <a:stretch/>
        </p:blipFill>
        <p:spPr>
          <a:xfrm>
            <a:off x="782234" y="2148840"/>
            <a:ext cx="5380340" cy="3782216"/>
          </a:xfrm>
          <a:prstGeom prst="rect">
            <a:avLst/>
          </a:prstGeom>
        </p:spPr>
      </p:pic>
      <p:pic>
        <p:nvPicPr>
          <p:cNvPr id="8" name="Picture 7">
            <a:extLst>
              <a:ext uri="{FF2B5EF4-FFF2-40B4-BE49-F238E27FC236}">
                <a16:creationId xmlns:a16="http://schemas.microsoft.com/office/drawing/2014/main" id="{C04B1906-4ED0-9BE3-C4D9-3D2FB1ADFC56}"/>
              </a:ext>
            </a:extLst>
          </p:cNvPr>
          <p:cNvPicPr>
            <a:picLocks noChangeAspect="1"/>
          </p:cNvPicPr>
          <p:nvPr/>
        </p:nvPicPr>
        <p:blipFill rotWithShape="1">
          <a:blip r:embed="rId3">
            <a:extLst>
              <a:ext uri="{28A0092B-C50C-407E-A947-70E740481C1C}">
                <a14:useLocalDpi xmlns:a14="http://schemas.microsoft.com/office/drawing/2010/main" val="0"/>
              </a:ext>
            </a:extLst>
          </a:blip>
          <a:srcRect l="944"/>
          <a:stretch/>
        </p:blipFill>
        <p:spPr>
          <a:xfrm>
            <a:off x="6319124" y="2083692"/>
            <a:ext cx="5526024" cy="384736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E22A1F-33DC-AFC5-6FB7-7BAB894B1A87}"/>
                  </a:ext>
                </a:extLst>
              </p:cNvPr>
              <p:cNvSpPr txBox="1"/>
              <p:nvPr/>
            </p:nvSpPr>
            <p:spPr>
              <a:xfrm>
                <a:off x="782234" y="5931056"/>
                <a:ext cx="11269558" cy="413511"/>
              </a:xfrm>
              <a:prstGeom prst="rect">
                <a:avLst/>
              </a:prstGeom>
              <a:noFill/>
            </p:spPr>
            <p:txBody>
              <a:bodyPr wrap="square" rtlCol="0">
                <a:spAutoFit/>
              </a:bodyPr>
              <a:lstStyle/>
              <a:p>
                <a:pPr algn="ctr"/>
                <a:r>
                  <a:rPr lang="en-IN" b="0" i="1" u="sng" dirty="0"/>
                  <a:t>Fig. 1:</a:t>
                </a:r>
                <a:r>
                  <a:rPr lang="en-IN" b="0" i="1" dirty="0"/>
                  <a:t> For</a:t>
                </a:r>
                <a:r>
                  <a:rPr lang="en-IN" sz="2000" b="0" dirty="0"/>
                  <a:t>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=2 </m:t>
                    </m:r>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Ω</m:t>
                        </m:r>
                      </m:e>
                      <m:sub>
                        <m:r>
                          <a:rPr lang="en-IN" sz="2000" b="0" i="1" smtClean="0">
                            <a:latin typeface="Cambria Math" panose="02040503050406030204" pitchFamily="18" charset="0"/>
                          </a:rPr>
                          <m:t>1,2</m:t>
                        </m:r>
                      </m:sub>
                    </m:sSub>
                  </m:oMath>
                </a14:m>
                <a:endParaRPr lang="en-IN" dirty="0"/>
              </a:p>
            </p:txBody>
          </p:sp>
        </mc:Choice>
        <mc:Fallback xmlns="">
          <p:sp>
            <p:nvSpPr>
              <p:cNvPr id="9" name="TextBox 8">
                <a:extLst>
                  <a:ext uri="{FF2B5EF4-FFF2-40B4-BE49-F238E27FC236}">
                    <a16:creationId xmlns:a16="http://schemas.microsoft.com/office/drawing/2014/main" id="{1BE22A1F-33DC-AFC5-6FB7-7BAB894B1A87}"/>
                  </a:ext>
                </a:extLst>
              </p:cNvPr>
              <p:cNvSpPr txBox="1">
                <a:spLocks noRot="1" noChangeAspect="1" noMove="1" noResize="1" noEditPoints="1" noAdjustHandles="1" noChangeArrowheads="1" noChangeShapeType="1" noTextEdit="1"/>
              </p:cNvSpPr>
              <p:nvPr/>
            </p:nvSpPr>
            <p:spPr>
              <a:xfrm>
                <a:off x="782234" y="5931056"/>
                <a:ext cx="11269558" cy="413511"/>
              </a:xfrm>
              <a:prstGeom prst="rect">
                <a:avLst/>
              </a:prstGeom>
              <a:blipFill>
                <a:blip r:embed="rId4"/>
                <a:stretch>
                  <a:fillRect t="-1471" b="-19118"/>
                </a:stretch>
              </a:blipFill>
            </p:spPr>
            <p:txBody>
              <a:bodyPr/>
              <a:lstStyle/>
              <a:p>
                <a:r>
                  <a:rPr lang="en-IN">
                    <a:noFill/>
                  </a:rPr>
                  <a:t> </a:t>
                </a:r>
              </a:p>
            </p:txBody>
          </p:sp>
        </mc:Fallback>
      </mc:AlternateContent>
    </p:spTree>
    <p:extLst>
      <p:ext uri="{BB962C8B-B14F-4D97-AF65-F5344CB8AC3E}">
        <p14:creationId xmlns:p14="http://schemas.microsoft.com/office/powerpoint/2010/main" val="2830451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48F5C6-37BF-D9A0-D3E5-7B79F9AE9301}"/>
              </a:ext>
            </a:extLst>
          </p:cNvPr>
          <p:cNvSpPr>
            <a:spLocks noGrp="1"/>
          </p:cNvSpPr>
          <p:nvPr>
            <p:ph type="title"/>
          </p:nvPr>
        </p:nvSpPr>
        <p:spPr/>
        <p:txBody>
          <a:bodyPr/>
          <a:lstStyle/>
          <a:p>
            <a:pPr algn="ctr"/>
            <a:r>
              <a:rPr lang="en-IN" dirty="0"/>
              <a:t>Numerical investigation (continued)</a:t>
            </a:r>
          </a:p>
        </p:txBody>
      </p:sp>
      <p:pic>
        <p:nvPicPr>
          <p:cNvPr id="5" name="Picture 4">
            <a:extLst>
              <a:ext uri="{FF2B5EF4-FFF2-40B4-BE49-F238E27FC236}">
                <a16:creationId xmlns:a16="http://schemas.microsoft.com/office/drawing/2014/main" id="{FF8747DB-70AA-06BE-3B10-11C4731871E4}"/>
              </a:ext>
            </a:extLst>
          </p:cNvPr>
          <p:cNvPicPr>
            <a:picLocks noChangeAspect="1"/>
          </p:cNvPicPr>
          <p:nvPr/>
        </p:nvPicPr>
        <p:blipFill rotWithShape="1">
          <a:blip r:embed="rId2">
            <a:extLst>
              <a:ext uri="{28A0092B-C50C-407E-A947-70E740481C1C}">
                <a14:useLocalDpi xmlns:a14="http://schemas.microsoft.com/office/drawing/2010/main" val="0"/>
              </a:ext>
            </a:extLst>
          </a:blip>
          <a:srcRect l="755" r="1057"/>
          <a:stretch/>
        </p:blipFill>
        <p:spPr>
          <a:xfrm>
            <a:off x="504299" y="1752586"/>
            <a:ext cx="5758552" cy="4044710"/>
          </a:xfrm>
          <a:prstGeom prst="rect">
            <a:avLst/>
          </a:prstGeom>
        </p:spPr>
      </p:pic>
      <p:pic>
        <p:nvPicPr>
          <p:cNvPr id="7" name="Picture 6">
            <a:extLst>
              <a:ext uri="{FF2B5EF4-FFF2-40B4-BE49-F238E27FC236}">
                <a16:creationId xmlns:a16="http://schemas.microsoft.com/office/drawing/2014/main" id="{269FC6A2-97E6-4B4F-FB79-7CEF9A008FD0}"/>
              </a:ext>
            </a:extLst>
          </p:cNvPr>
          <p:cNvPicPr>
            <a:picLocks noChangeAspect="1"/>
          </p:cNvPicPr>
          <p:nvPr/>
        </p:nvPicPr>
        <p:blipFill rotWithShape="1">
          <a:blip r:embed="rId3">
            <a:extLst>
              <a:ext uri="{28A0092B-C50C-407E-A947-70E740481C1C}">
                <a14:useLocalDpi xmlns:a14="http://schemas.microsoft.com/office/drawing/2010/main" val="0"/>
              </a:ext>
            </a:extLst>
          </a:blip>
          <a:srcRect l="754" t="-194" r="880"/>
          <a:stretch/>
        </p:blipFill>
        <p:spPr>
          <a:xfrm>
            <a:off x="6262851" y="1752586"/>
            <a:ext cx="5757726" cy="40447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A1E320-C1AC-16C7-C4E5-6957E88B51D0}"/>
                  </a:ext>
                </a:extLst>
              </p:cNvPr>
              <p:cNvSpPr txBox="1"/>
              <p:nvPr/>
            </p:nvSpPr>
            <p:spPr>
              <a:xfrm>
                <a:off x="5269230" y="5861304"/>
                <a:ext cx="6094476" cy="381515"/>
              </a:xfrm>
              <a:prstGeom prst="rect">
                <a:avLst/>
              </a:prstGeom>
              <a:noFill/>
            </p:spPr>
            <p:txBody>
              <a:bodyPr wrap="square">
                <a:spAutoFit/>
              </a:bodyPr>
              <a:lstStyle/>
              <a:p>
                <a:r>
                  <a:rPr lang="en-IN" b="0" i="1" u="sng" dirty="0"/>
                  <a:t>Fig. 2:</a:t>
                </a:r>
                <a:r>
                  <a:rPr lang="en-IN" b="0" i="1" dirty="0"/>
                  <a:t> For</a:t>
                </a:r>
                <a:r>
                  <a:rPr lang="en-IN" sz="1800" b="0" dirty="0"/>
                  <a:t>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𝜔</m:t>
                        </m:r>
                      </m:e>
                      <m:sub>
                        <m:r>
                          <a:rPr lang="en-IN" sz="1800" b="0" i="1" smtClean="0">
                            <a:latin typeface="Cambria Math" panose="02040503050406030204" pitchFamily="18" charset="0"/>
                          </a:rPr>
                          <m:t>3</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Ω</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Ω</m:t>
                        </m:r>
                      </m:e>
                      <m:sub>
                        <m:r>
                          <a:rPr lang="en-IN" sz="1800" b="0" i="1" smtClean="0">
                            <a:latin typeface="Cambria Math" panose="02040503050406030204" pitchFamily="18" charset="0"/>
                          </a:rPr>
                          <m:t>2</m:t>
                        </m:r>
                      </m:sub>
                    </m:sSub>
                  </m:oMath>
                </a14:m>
                <a:endParaRPr lang="en-IN" dirty="0"/>
              </a:p>
            </p:txBody>
          </p:sp>
        </mc:Choice>
        <mc:Fallback xmlns="">
          <p:sp>
            <p:nvSpPr>
              <p:cNvPr id="9" name="TextBox 8">
                <a:extLst>
                  <a:ext uri="{FF2B5EF4-FFF2-40B4-BE49-F238E27FC236}">
                    <a16:creationId xmlns:a16="http://schemas.microsoft.com/office/drawing/2014/main" id="{1EA1E320-C1AC-16C7-C4E5-6957E88B51D0}"/>
                  </a:ext>
                </a:extLst>
              </p:cNvPr>
              <p:cNvSpPr txBox="1">
                <a:spLocks noRot="1" noChangeAspect="1" noMove="1" noResize="1" noEditPoints="1" noAdjustHandles="1" noChangeArrowheads="1" noChangeShapeType="1" noTextEdit="1"/>
              </p:cNvSpPr>
              <p:nvPr/>
            </p:nvSpPr>
            <p:spPr>
              <a:xfrm>
                <a:off x="5269230" y="5861304"/>
                <a:ext cx="6094476" cy="381515"/>
              </a:xfrm>
              <a:prstGeom prst="rect">
                <a:avLst/>
              </a:prstGeom>
              <a:blipFill>
                <a:blip r:embed="rId4"/>
                <a:stretch>
                  <a:fillRect l="-800" t="-9677" b="-20968"/>
                </a:stretch>
              </a:blipFill>
            </p:spPr>
            <p:txBody>
              <a:bodyPr/>
              <a:lstStyle/>
              <a:p>
                <a:r>
                  <a:rPr lang="en-IN">
                    <a:noFill/>
                  </a:rPr>
                  <a:t> </a:t>
                </a:r>
              </a:p>
            </p:txBody>
          </p:sp>
        </mc:Fallback>
      </mc:AlternateContent>
    </p:spTree>
    <p:extLst>
      <p:ext uri="{BB962C8B-B14F-4D97-AF65-F5344CB8AC3E}">
        <p14:creationId xmlns:p14="http://schemas.microsoft.com/office/powerpoint/2010/main" val="133179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1D94-51C6-2FC1-5EEE-777FA139DE60}"/>
              </a:ext>
            </a:extLst>
          </p:cNvPr>
          <p:cNvSpPr>
            <a:spLocks noGrp="1"/>
          </p:cNvSpPr>
          <p:nvPr>
            <p:ph type="title"/>
          </p:nvPr>
        </p:nvSpPr>
        <p:spPr/>
        <p:txBody>
          <a:bodyPr/>
          <a:lstStyle/>
          <a:p>
            <a:pPr algn="ctr"/>
            <a:r>
              <a:rPr lang="en-IN" dirty="0"/>
              <a:t>Numerical investigation (continued)</a:t>
            </a:r>
          </a:p>
        </p:txBody>
      </p:sp>
      <p:pic>
        <p:nvPicPr>
          <p:cNvPr id="4" name="Picture 3">
            <a:extLst>
              <a:ext uri="{FF2B5EF4-FFF2-40B4-BE49-F238E27FC236}">
                <a16:creationId xmlns:a16="http://schemas.microsoft.com/office/drawing/2014/main" id="{D97859E7-4DCA-4E56-F51B-61C8E32F0708}"/>
              </a:ext>
            </a:extLst>
          </p:cNvPr>
          <p:cNvPicPr>
            <a:picLocks noChangeAspect="1"/>
          </p:cNvPicPr>
          <p:nvPr/>
        </p:nvPicPr>
        <p:blipFill rotWithShape="1">
          <a:blip r:embed="rId2">
            <a:extLst>
              <a:ext uri="{28A0092B-C50C-407E-A947-70E740481C1C}">
                <a14:useLocalDpi xmlns:a14="http://schemas.microsoft.com/office/drawing/2010/main" val="0"/>
              </a:ext>
            </a:extLst>
          </a:blip>
          <a:srcRect l="471" t="766" r="29"/>
          <a:stretch/>
        </p:blipFill>
        <p:spPr>
          <a:xfrm>
            <a:off x="7233179" y="1095686"/>
            <a:ext cx="4597696" cy="3162373"/>
          </a:xfrm>
          <a:prstGeom prst="rect">
            <a:avLst/>
          </a:prstGeom>
        </p:spPr>
      </p:pic>
      <p:sp>
        <p:nvSpPr>
          <p:cNvPr id="6" name="TextBox 5">
            <a:extLst>
              <a:ext uri="{FF2B5EF4-FFF2-40B4-BE49-F238E27FC236}">
                <a16:creationId xmlns:a16="http://schemas.microsoft.com/office/drawing/2014/main" id="{66235854-FC25-6D3E-0ABA-2089122F1199}"/>
              </a:ext>
            </a:extLst>
          </p:cNvPr>
          <p:cNvSpPr txBox="1"/>
          <p:nvPr/>
        </p:nvSpPr>
        <p:spPr>
          <a:xfrm>
            <a:off x="8803447" y="4258059"/>
            <a:ext cx="2243709" cy="369332"/>
          </a:xfrm>
          <a:prstGeom prst="rect">
            <a:avLst/>
          </a:prstGeom>
          <a:noFill/>
        </p:spPr>
        <p:txBody>
          <a:bodyPr wrap="square">
            <a:spAutoFit/>
          </a:bodyPr>
          <a:lstStyle/>
          <a:p>
            <a:r>
              <a:rPr lang="en-IN" b="0" i="1" u="sng" dirty="0"/>
              <a:t>Fig. 3:</a:t>
            </a:r>
            <a:r>
              <a:rPr lang="en-IN" b="0" i="1" dirty="0"/>
              <a:t> No resonance</a:t>
            </a:r>
            <a:endParaRPr lang="en-IN" dirty="0"/>
          </a:p>
        </p:txBody>
      </p:sp>
      <p:sp>
        <p:nvSpPr>
          <p:cNvPr id="7" name="TextBox 6">
            <a:extLst>
              <a:ext uri="{FF2B5EF4-FFF2-40B4-BE49-F238E27FC236}">
                <a16:creationId xmlns:a16="http://schemas.microsoft.com/office/drawing/2014/main" id="{92CD3726-5EDE-CE8F-EB7E-752FADFE9A3D}"/>
              </a:ext>
            </a:extLst>
          </p:cNvPr>
          <p:cNvSpPr txBox="1"/>
          <p:nvPr/>
        </p:nvSpPr>
        <p:spPr>
          <a:xfrm>
            <a:off x="800641" y="1209675"/>
            <a:ext cx="6606274"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a:t>Figs. (1) and (2) depict the resonance responses. Fig. (3) depicts an arbitrary non-resonant case with the same initial conditions. The difference is quite clear.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The response is the weakest for the last two resonance conditions – however, the amplitude variation is periodic and regular. </a:t>
            </a:r>
          </a:p>
        </p:txBody>
      </p:sp>
      <p:pic>
        <p:nvPicPr>
          <p:cNvPr id="3" name="Picture 2">
            <a:extLst>
              <a:ext uri="{FF2B5EF4-FFF2-40B4-BE49-F238E27FC236}">
                <a16:creationId xmlns:a16="http://schemas.microsoft.com/office/drawing/2014/main" id="{ED02A9C4-1DBD-7950-E216-FDD760739D2B}"/>
              </a:ext>
            </a:extLst>
          </p:cNvPr>
          <p:cNvPicPr>
            <a:picLocks noChangeAspect="1"/>
          </p:cNvPicPr>
          <p:nvPr/>
        </p:nvPicPr>
        <p:blipFill rotWithShape="1">
          <a:blip r:embed="rId3">
            <a:extLst>
              <a:ext uri="{28A0092B-C50C-407E-A947-70E740481C1C}">
                <a14:useLocalDpi xmlns:a14="http://schemas.microsoft.com/office/drawing/2010/main" val="0"/>
              </a:ext>
            </a:extLst>
          </a:blip>
          <a:srcRect l="1939"/>
          <a:stretch/>
        </p:blipFill>
        <p:spPr>
          <a:xfrm>
            <a:off x="526573" y="3416957"/>
            <a:ext cx="4971257" cy="3071711"/>
          </a:xfrm>
          <a:prstGeom prst="rect">
            <a:avLst/>
          </a:prstGeom>
        </p:spPr>
      </p:pic>
      <p:sp>
        <p:nvSpPr>
          <p:cNvPr id="9" name="TextBox 8">
            <a:extLst>
              <a:ext uri="{FF2B5EF4-FFF2-40B4-BE49-F238E27FC236}">
                <a16:creationId xmlns:a16="http://schemas.microsoft.com/office/drawing/2014/main" id="{096662A2-2172-FDF3-D486-4A5A64FE52F4}"/>
              </a:ext>
            </a:extLst>
          </p:cNvPr>
          <p:cNvSpPr txBox="1"/>
          <p:nvPr/>
        </p:nvSpPr>
        <p:spPr>
          <a:xfrm>
            <a:off x="526573" y="6457664"/>
            <a:ext cx="5109210" cy="369332"/>
          </a:xfrm>
          <a:prstGeom prst="rect">
            <a:avLst/>
          </a:prstGeom>
          <a:noFill/>
        </p:spPr>
        <p:txBody>
          <a:bodyPr wrap="square">
            <a:spAutoFit/>
          </a:bodyPr>
          <a:lstStyle/>
          <a:p>
            <a:pPr algn="ctr"/>
            <a:r>
              <a:rPr lang="en-IN" b="0" i="1" u="sng" dirty="0"/>
              <a:t>Fig. 4:</a:t>
            </a:r>
            <a:r>
              <a:rPr lang="en-IN" b="0" i="1" dirty="0"/>
              <a:t>  Resonance in a single elastic pendulum</a:t>
            </a:r>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E73325-1B01-9E17-2E71-ACF4437BD850}"/>
                  </a:ext>
                </a:extLst>
              </p:cNvPr>
              <p:cNvSpPr txBox="1"/>
              <p:nvPr/>
            </p:nvSpPr>
            <p:spPr>
              <a:xfrm>
                <a:off x="5611429" y="4555091"/>
                <a:ext cx="6384037"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a:t>The resonance response is the strongest for </a:t>
                </a:r>
                <a14:m>
                  <m:oMath xmlns:m="http://schemas.openxmlformats.org/officeDocument/2006/math">
                    <m:sSub>
                      <m:sSubPr>
                        <m:ctrlPr>
                          <a:rPr lang="en-IN" sz="2000" i="1">
                            <a:latin typeface="Cambria Math" panose="02040503050406030204" pitchFamily="18" charset="0"/>
                          </a:rPr>
                        </m:ctrlPr>
                      </m:sSubPr>
                      <m:e>
                        <m:r>
                          <a:rPr lang="en-IN" sz="2000">
                            <a:latin typeface="Cambria Math" panose="02040503050406030204" pitchFamily="18" charset="0"/>
                          </a:rPr>
                          <m:t>𝜔</m:t>
                        </m:r>
                      </m:e>
                      <m:sub>
                        <m:r>
                          <a:rPr lang="en-IN" sz="2000">
                            <a:latin typeface="Cambria Math" panose="02040503050406030204" pitchFamily="18" charset="0"/>
                          </a:rPr>
                          <m:t>3</m:t>
                        </m:r>
                      </m:sub>
                    </m:sSub>
                    <m:r>
                      <a:rPr lang="en-IN" sz="2000">
                        <a:latin typeface="Cambria Math" panose="02040503050406030204" pitchFamily="18" charset="0"/>
                      </a:rPr>
                      <m:t>=2 </m:t>
                    </m:r>
                    <m:sSub>
                      <m:sSubPr>
                        <m:ctrlPr>
                          <a:rPr lang="en-IN" sz="2000" i="1">
                            <a:latin typeface="Cambria Math" panose="02040503050406030204" pitchFamily="18" charset="0"/>
                          </a:rPr>
                        </m:ctrlPr>
                      </m:sSubPr>
                      <m:e>
                        <m:r>
                          <m:rPr>
                            <m:sty m:val="p"/>
                          </m:rPr>
                          <a:rPr lang="en-IN" sz="2000">
                            <a:latin typeface="Cambria Math" panose="02040503050406030204" pitchFamily="18" charset="0"/>
                          </a:rPr>
                          <m:t>Ω</m:t>
                        </m:r>
                      </m:e>
                      <m:sub>
                        <m:r>
                          <a:rPr lang="en-IN" sz="2000">
                            <a:latin typeface="Cambria Math" panose="02040503050406030204" pitchFamily="18" charset="0"/>
                          </a:rPr>
                          <m:t>1</m:t>
                        </m:r>
                      </m:sub>
                    </m:sSub>
                  </m:oMath>
                </a14:m>
                <a:r>
                  <a:rPr lang="en-IN" sz="2000" dirty="0"/>
                  <a:t>. Interestingly, this resonant state resembles the resonance response for a single elastic pendulum quite closely.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The response for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=2</m:t>
                    </m:r>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Ω</m:t>
                        </m:r>
                      </m:e>
                      <m:sub>
                        <m:r>
                          <a:rPr lang="en-IN" sz="2000" b="0" i="1" smtClean="0">
                            <a:latin typeface="Cambria Math" panose="02040503050406030204" pitchFamily="18" charset="0"/>
                          </a:rPr>
                          <m:t>2</m:t>
                        </m:r>
                      </m:sub>
                    </m:sSub>
                  </m:oMath>
                </a14:m>
                <a:r>
                  <a:rPr lang="en-IN" sz="2000" dirty="0"/>
                  <a:t> is strong as well, but much slower as can be seen by looking at the timescale.</a:t>
                </a:r>
              </a:p>
            </p:txBody>
          </p:sp>
        </mc:Choice>
        <mc:Fallback xmlns="">
          <p:sp>
            <p:nvSpPr>
              <p:cNvPr id="10" name="TextBox 9">
                <a:extLst>
                  <a:ext uri="{FF2B5EF4-FFF2-40B4-BE49-F238E27FC236}">
                    <a16:creationId xmlns:a16="http://schemas.microsoft.com/office/drawing/2014/main" id="{38E73325-1B01-9E17-2E71-ACF4437BD850}"/>
                  </a:ext>
                </a:extLst>
              </p:cNvPr>
              <p:cNvSpPr txBox="1">
                <a:spLocks noRot="1" noChangeAspect="1" noMove="1" noResize="1" noEditPoints="1" noAdjustHandles="1" noChangeArrowheads="1" noChangeShapeType="1" noTextEdit="1"/>
              </p:cNvSpPr>
              <p:nvPr/>
            </p:nvSpPr>
            <p:spPr>
              <a:xfrm>
                <a:off x="5611429" y="4555091"/>
                <a:ext cx="6384037" cy="2246769"/>
              </a:xfrm>
              <a:prstGeom prst="rect">
                <a:avLst/>
              </a:prstGeom>
              <a:blipFill>
                <a:blip r:embed="rId4"/>
                <a:stretch>
                  <a:fillRect l="-860" t="-1355" b="-3794"/>
                </a:stretch>
              </a:blipFill>
            </p:spPr>
            <p:txBody>
              <a:bodyPr/>
              <a:lstStyle/>
              <a:p>
                <a:r>
                  <a:rPr lang="en-IN">
                    <a:noFill/>
                  </a:rPr>
                  <a:t> </a:t>
                </a:r>
              </a:p>
            </p:txBody>
          </p:sp>
        </mc:Fallback>
      </mc:AlternateContent>
    </p:spTree>
    <p:extLst>
      <p:ext uri="{BB962C8B-B14F-4D97-AF65-F5344CB8AC3E}">
        <p14:creationId xmlns:p14="http://schemas.microsoft.com/office/powerpoint/2010/main" val="197298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49CD-2C42-634B-2FD7-FC21B410D1F4}"/>
              </a:ext>
            </a:extLst>
          </p:cNvPr>
          <p:cNvSpPr>
            <a:spLocks noGrp="1"/>
          </p:cNvSpPr>
          <p:nvPr>
            <p:ph type="title"/>
          </p:nvPr>
        </p:nvSpPr>
        <p:spPr/>
        <p:txBody>
          <a:bodyPr/>
          <a:lstStyle/>
          <a:p>
            <a:pPr algn="ctr"/>
            <a:r>
              <a:rPr lang="en-IN" dirty="0"/>
              <a:t>Chaos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2021CF-E4ED-3B1A-48BF-85F18433804C}"/>
                  </a:ext>
                </a:extLst>
              </p:cNvPr>
              <p:cNvSpPr txBox="1"/>
              <p:nvPr/>
            </p:nvSpPr>
            <p:spPr>
              <a:xfrm>
                <a:off x="546904" y="1207008"/>
                <a:ext cx="11450024" cy="1337802"/>
              </a:xfrm>
              <a:prstGeom prst="rect">
                <a:avLst/>
              </a:prstGeom>
              <a:noFill/>
            </p:spPr>
            <p:txBody>
              <a:bodyPr wrap="square" rtlCol="0">
                <a:spAutoFit/>
              </a:bodyPr>
              <a:lstStyle/>
              <a:p>
                <a:pPr marL="285750" indent="-285750">
                  <a:buFont typeface="Arial" panose="020B0604020202020204" pitchFamily="34" charset="0"/>
                  <a:buChar char="•"/>
                </a:pPr>
                <a:r>
                  <a:rPr lang="en-IN" sz="2000" dirty="0"/>
                  <a:t>We also present a brief investigation of chaos in this system. For this, we look at the phase space plots depicted below (all at the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=2</m:t>
                    </m:r>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Ω</m:t>
                        </m:r>
                      </m:e>
                      <m:sub>
                        <m:r>
                          <a:rPr lang="en-IN" sz="2000" b="0" i="1" smtClean="0">
                            <a:latin typeface="Cambria Math" panose="02040503050406030204" pitchFamily="18" charset="0"/>
                          </a:rPr>
                          <m:t>1</m:t>
                        </m:r>
                      </m:sub>
                    </m:sSub>
                  </m:oMath>
                </a14:m>
                <a:r>
                  <a:rPr lang="en-IN" sz="2000" dirty="0"/>
                  <a:t> resonance). The space filling nature of the plots imply chaotic dynamics. On top of this, we look at the Lyapunov exponent in the </a:t>
                </a:r>
                <a14:m>
                  <m:oMath xmlns:m="http://schemas.openxmlformats.org/officeDocument/2006/math">
                    <m:r>
                      <a:rPr lang="en-IN" sz="2000">
                        <a:latin typeface="Cambria Math" panose="02040503050406030204" pitchFamily="18" charset="0"/>
                      </a:rPr>
                      <m:t>𝜃</m:t>
                    </m:r>
                    <m:r>
                      <a:rPr lang="en-IN" sz="2000">
                        <a:latin typeface="Cambria Math" panose="02040503050406030204" pitchFamily="18" charset="0"/>
                      </a:rPr>
                      <m:t>−</m:t>
                    </m:r>
                    <m:acc>
                      <m:accPr>
                        <m:chr m:val="̇"/>
                        <m:ctrlPr>
                          <a:rPr lang="en-IN" sz="2000" i="1">
                            <a:latin typeface="Cambria Math" panose="02040503050406030204" pitchFamily="18" charset="0"/>
                          </a:rPr>
                        </m:ctrlPr>
                      </m:accPr>
                      <m:e>
                        <m:r>
                          <a:rPr lang="en-IN" sz="2000">
                            <a:latin typeface="Cambria Math" panose="02040503050406030204" pitchFamily="18" charset="0"/>
                          </a:rPr>
                          <m:t>𝜃</m:t>
                        </m:r>
                      </m:e>
                    </m:acc>
                  </m:oMath>
                </a14:m>
                <a:r>
                  <a:rPr lang="en-IN" sz="2000" dirty="0"/>
                  <a:t> plane employing </a:t>
                </a:r>
                <a:r>
                  <a:rPr lang="en-IN" sz="2000" dirty="0" err="1"/>
                  <a:t>Bennetin’s</a:t>
                </a:r>
                <a:r>
                  <a:rPr lang="en-IN" sz="2000" dirty="0"/>
                  <a:t> algorithm. The results clearly show the chaotic nature of the system. </a:t>
                </a:r>
              </a:p>
            </p:txBody>
          </p:sp>
        </mc:Choice>
        <mc:Fallback xmlns="">
          <p:sp>
            <p:nvSpPr>
              <p:cNvPr id="7" name="TextBox 6">
                <a:extLst>
                  <a:ext uri="{FF2B5EF4-FFF2-40B4-BE49-F238E27FC236}">
                    <a16:creationId xmlns:a16="http://schemas.microsoft.com/office/drawing/2014/main" id="{E62021CF-E4ED-3B1A-48BF-85F18433804C}"/>
                  </a:ext>
                </a:extLst>
              </p:cNvPr>
              <p:cNvSpPr txBox="1">
                <a:spLocks noRot="1" noChangeAspect="1" noMove="1" noResize="1" noEditPoints="1" noAdjustHandles="1" noChangeArrowheads="1" noChangeShapeType="1" noTextEdit="1"/>
              </p:cNvSpPr>
              <p:nvPr/>
            </p:nvSpPr>
            <p:spPr>
              <a:xfrm>
                <a:off x="546904" y="1207008"/>
                <a:ext cx="11450024" cy="1337802"/>
              </a:xfrm>
              <a:prstGeom prst="rect">
                <a:avLst/>
              </a:prstGeom>
              <a:blipFill>
                <a:blip r:embed="rId2"/>
                <a:stretch>
                  <a:fillRect l="-479" t="-2283" b="-7306"/>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63BCF609-437B-3D66-DED5-4A090429830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160" r="2064" b="3440"/>
          <a:stretch/>
        </p:blipFill>
        <p:spPr>
          <a:xfrm>
            <a:off x="829967" y="2736834"/>
            <a:ext cx="5532176" cy="2978166"/>
          </a:xfrm>
          <a:prstGeom prst="rect">
            <a:avLst/>
          </a:prstGeom>
        </p:spPr>
      </p:pic>
      <p:pic>
        <p:nvPicPr>
          <p:cNvPr id="17" name="Picture 16">
            <a:extLst>
              <a:ext uri="{FF2B5EF4-FFF2-40B4-BE49-F238E27FC236}">
                <a16:creationId xmlns:a16="http://schemas.microsoft.com/office/drawing/2014/main" id="{CA063457-0A85-D616-3319-804A4FC7243B}"/>
              </a:ext>
            </a:extLst>
          </p:cNvPr>
          <p:cNvPicPr>
            <a:picLocks noChangeAspect="1"/>
          </p:cNvPicPr>
          <p:nvPr/>
        </p:nvPicPr>
        <p:blipFill rotWithShape="1">
          <a:blip r:embed="rId5">
            <a:extLst>
              <a:ext uri="{28A0092B-C50C-407E-A947-70E740481C1C}">
                <a14:useLocalDpi xmlns:a14="http://schemas.microsoft.com/office/drawing/2010/main" val="0"/>
              </a:ext>
            </a:extLst>
          </a:blip>
          <a:srcRect l="1799" r="3640" b="3680"/>
          <a:stretch/>
        </p:blipFill>
        <p:spPr>
          <a:xfrm>
            <a:off x="6519672" y="2736834"/>
            <a:ext cx="5376672" cy="300951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F48DAC-A01C-F38C-D9AA-900DD4AC1999}"/>
                  </a:ext>
                </a:extLst>
              </p:cNvPr>
              <p:cNvSpPr txBox="1"/>
              <p:nvPr/>
            </p:nvSpPr>
            <p:spPr>
              <a:xfrm>
                <a:off x="2169591" y="5738986"/>
                <a:ext cx="2852928" cy="369332"/>
              </a:xfrm>
              <a:prstGeom prst="rect">
                <a:avLst/>
              </a:prstGeom>
              <a:noFill/>
            </p:spPr>
            <p:txBody>
              <a:bodyPr wrap="square">
                <a:spAutoFit/>
              </a:bodyPr>
              <a:lstStyle/>
              <a:p>
                <a:r>
                  <a:rPr lang="en-IN" b="0" i="1" u="sng" dirty="0"/>
                  <a:t>Fig. 5:</a:t>
                </a:r>
                <a:r>
                  <a:rPr lang="en-IN" b="0" i="1" dirty="0"/>
                  <a:t> Phase space plot for </a:t>
                </a:r>
                <a14:m>
                  <m:oMath xmlns:m="http://schemas.openxmlformats.org/officeDocument/2006/math">
                    <m:r>
                      <a:rPr lang="en-IN" b="0" i="1" smtClean="0">
                        <a:latin typeface="Cambria Math" panose="02040503050406030204" pitchFamily="18" charset="0"/>
                      </a:rPr>
                      <m:t>𝜃</m:t>
                    </m:r>
                  </m:oMath>
                </a14:m>
                <a:endParaRPr lang="en-IN" dirty="0"/>
              </a:p>
            </p:txBody>
          </p:sp>
        </mc:Choice>
        <mc:Fallback xmlns="">
          <p:sp>
            <p:nvSpPr>
              <p:cNvPr id="19" name="TextBox 18">
                <a:extLst>
                  <a:ext uri="{FF2B5EF4-FFF2-40B4-BE49-F238E27FC236}">
                    <a16:creationId xmlns:a16="http://schemas.microsoft.com/office/drawing/2014/main" id="{5BF48DAC-A01C-F38C-D9AA-900DD4AC1999}"/>
                  </a:ext>
                </a:extLst>
              </p:cNvPr>
              <p:cNvSpPr txBox="1">
                <a:spLocks noRot="1" noChangeAspect="1" noMove="1" noResize="1" noEditPoints="1" noAdjustHandles="1" noChangeArrowheads="1" noChangeShapeType="1" noTextEdit="1"/>
              </p:cNvSpPr>
              <p:nvPr/>
            </p:nvSpPr>
            <p:spPr>
              <a:xfrm>
                <a:off x="2169591" y="5738986"/>
                <a:ext cx="2852928" cy="369332"/>
              </a:xfrm>
              <a:prstGeom prst="rect">
                <a:avLst/>
              </a:prstGeom>
              <a:blipFill>
                <a:blip r:embed="rId6"/>
                <a:stretch>
                  <a:fillRect l="-1923" t="-8197" b="-24590"/>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E7EC0EE3-9FCA-6922-0E95-D99724C846D6}"/>
              </a:ext>
            </a:extLst>
          </p:cNvPr>
          <p:cNvSpPr txBox="1"/>
          <p:nvPr/>
        </p:nvSpPr>
        <p:spPr>
          <a:xfrm>
            <a:off x="7765541" y="5746343"/>
            <a:ext cx="3314905" cy="369332"/>
          </a:xfrm>
          <a:prstGeom prst="rect">
            <a:avLst/>
          </a:prstGeom>
          <a:noFill/>
        </p:spPr>
        <p:txBody>
          <a:bodyPr wrap="square">
            <a:spAutoFit/>
          </a:bodyPr>
          <a:lstStyle/>
          <a:p>
            <a:r>
              <a:rPr lang="en-IN" b="0" i="1" u="sng" dirty="0"/>
              <a:t>Fig. 6:</a:t>
            </a:r>
            <a:r>
              <a:rPr lang="en-IN" b="0" i="1" dirty="0"/>
              <a:t> Evolution of the exponents</a:t>
            </a:r>
            <a:endParaRPr lang="en-IN" dirty="0"/>
          </a:p>
        </p:txBody>
      </p:sp>
    </p:spTree>
    <p:extLst>
      <p:ext uri="{BB962C8B-B14F-4D97-AF65-F5344CB8AC3E}">
        <p14:creationId xmlns:p14="http://schemas.microsoft.com/office/powerpoint/2010/main" val="324578194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3322</TotalTime>
  <Words>1360</Words>
  <Application>Microsoft Office PowerPoint</Application>
  <PresentationFormat>Widescreen</PresentationFormat>
  <Paragraphs>78</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Calibri Light</vt:lpstr>
      <vt:lpstr>Cambria Math</vt:lpstr>
      <vt:lpstr>Humnst777 BT</vt:lpstr>
      <vt:lpstr>Palatino Linotype</vt:lpstr>
      <vt:lpstr>Tema di Office</vt:lpstr>
      <vt:lpstr>Personalizza struttura</vt:lpstr>
      <vt:lpstr>PowerPoint Presentation</vt:lpstr>
      <vt:lpstr>Motivation &amp; Introduction</vt:lpstr>
      <vt:lpstr>PowerPoint Presentation</vt:lpstr>
      <vt:lpstr>The system (continued)</vt:lpstr>
      <vt:lpstr>Resonance</vt:lpstr>
      <vt:lpstr>Numerical investigation</vt:lpstr>
      <vt:lpstr>Numerical investigation (continued)</vt:lpstr>
      <vt:lpstr>Numerical investigation (continued)</vt:lpstr>
      <vt:lpstr>Chaos</vt:lpstr>
      <vt:lpstr>Chaos (continued)</vt:lpstr>
      <vt:lpstr>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Arena</dc:creator>
  <cp:lastModifiedBy>Shihabul Haque</cp:lastModifiedBy>
  <cp:revision>48</cp:revision>
  <cp:lastPrinted>2022-11-20T19:21:38Z</cp:lastPrinted>
  <dcterms:created xsi:type="dcterms:W3CDTF">2021-01-08T14:49:32Z</dcterms:created>
  <dcterms:modified xsi:type="dcterms:W3CDTF">2023-06-05T10:29:24Z</dcterms:modified>
</cp:coreProperties>
</file>